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5"/>
  </p:sldMasterIdLst>
  <p:notesMasterIdLst>
    <p:notesMasterId r:id="rId17"/>
  </p:notesMasterIdLst>
  <p:sldIdLst>
    <p:sldId id="298" r:id="rId6"/>
    <p:sldId id="343" r:id="rId7"/>
    <p:sldId id="342" r:id="rId8"/>
    <p:sldId id="345" r:id="rId9"/>
    <p:sldId id="346" r:id="rId10"/>
    <p:sldId id="347" r:id="rId11"/>
    <p:sldId id="348" r:id="rId12"/>
    <p:sldId id="349" r:id="rId13"/>
    <p:sldId id="344" r:id="rId14"/>
    <p:sldId id="350" r:id="rId15"/>
    <p:sldId id="322" r:id="rId16"/>
  </p:sldIdLst>
  <p:sldSz cx="9144000" cy="6858000" type="screen4x3"/>
  <p:notesSz cx="6669088" cy="9775825"/>
  <p:defaultTextStyle>
    <a:defPPr>
      <a:defRPr lang="da-DK"/>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00"/>
    <a:srgbClr val="070000"/>
    <a:srgbClr val="060000"/>
    <a:srgbClr val="050000"/>
    <a:srgbClr val="040000"/>
    <a:srgbClr val="E6D3AC"/>
    <a:srgbClr val="E19632"/>
    <a:srgbClr val="8C8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54911" autoAdjust="0"/>
  </p:normalViewPr>
  <p:slideViewPr>
    <p:cSldViewPr>
      <p:cViewPr>
        <p:scale>
          <a:sx n="66" d="100"/>
          <a:sy n="66" d="100"/>
        </p:scale>
        <p:origin x="-2296"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889938" cy="48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96" tIns="44948" rIns="89896" bIns="44948" numCol="1" anchor="t" anchorCtr="0" compatLnSpc="1">
            <a:prstTxWarp prst="textNoShape">
              <a:avLst/>
            </a:prstTxWarp>
          </a:bodyPr>
          <a:lstStyle>
            <a:lvl1pPr eaLnBrk="0" hangingPunct="0">
              <a:defRPr sz="1200">
                <a:latin typeface="Times" charset="0"/>
              </a:defRPr>
            </a:lvl1pPr>
          </a:lstStyle>
          <a:p>
            <a:endParaRPr lang="da-DK"/>
          </a:p>
        </p:txBody>
      </p:sp>
      <p:sp>
        <p:nvSpPr>
          <p:cNvPr id="5123" name="Rectangle 3"/>
          <p:cNvSpPr>
            <a:spLocks noGrp="1" noChangeArrowheads="1"/>
          </p:cNvSpPr>
          <p:nvPr>
            <p:ph type="dt" idx="1"/>
          </p:nvPr>
        </p:nvSpPr>
        <p:spPr bwMode="auto">
          <a:xfrm>
            <a:off x="3779151" y="1"/>
            <a:ext cx="2889938" cy="48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96" tIns="44948" rIns="89896" bIns="44948" numCol="1" anchor="t" anchorCtr="0" compatLnSpc="1">
            <a:prstTxWarp prst="textNoShape">
              <a:avLst/>
            </a:prstTxWarp>
          </a:bodyPr>
          <a:lstStyle>
            <a:lvl1pPr algn="r" eaLnBrk="0" hangingPunct="0">
              <a:defRPr sz="1200">
                <a:latin typeface="Times" charset="0"/>
              </a:defRPr>
            </a:lvl1pPr>
          </a:lstStyle>
          <a:p>
            <a:endParaRPr lang="da-DK"/>
          </a:p>
        </p:txBody>
      </p:sp>
      <p:sp>
        <p:nvSpPr>
          <p:cNvPr id="5124" name="Rectangle 4"/>
          <p:cNvSpPr>
            <a:spLocks noGrp="1" noRot="1" noChangeAspect="1" noChangeArrowheads="1" noTextEdit="1"/>
          </p:cNvSpPr>
          <p:nvPr>
            <p:ph type="sldImg" idx="2"/>
          </p:nvPr>
        </p:nvSpPr>
        <p:spPr bwMode="auto">
          <a:xfrm>
            <a:off x="890588" y="733425"/>
            <a:ext cx="4887912"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889212" y="4643518"/>
            <a:ext cx="4890665" cy="439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96" tIns="44948" rIns="89896" bIns="44948"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5126" name="Rectangle 6"/>
          <p:cNvSpPr>
            <a:spLocks noGrp="1" noChangeArrowheads="1"/>
          </p:cNvSpPr>
          <p:nvPr>
            <p:ph type="ftr" sz="quarter" idx="4"/>
          </p:nvPr>
        </p:nvSpPr>
        <p:spPr bwMode="auto">
          <a:xfrm>
            <a:off x="1" y="9287034"/>
            <a:ext cx="2889938" cy="48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96" tIns="44948" rIns="89896" bIns="44948" numCol="1" anchor="b" anchorCtr="0" compatLnSpc="1">
            <a:prstTxWarp prst="textNoShape">
              <a:avLst/>
            </a:prstTxWarp>
          </a:bodyPr>
          <a:lstStyle>
            <a:lvl1pPr eaLnBrk="0" hangingPunct="0">
              <a:defRPr sz="1200">
                <a:latin typeface="Times" charset="0"/>
              </a:defRPr>
            </a:lvl1pPr>
          </a:lstStyle>
          <a:p>
            <a:endParaRPr lang="da-DK"/>
          </a:p>
        </p:txBody>
      </p:sp>
      <p:sp>
        <p:nvSpPr>
          <p:cNvPr id="5127" name="Rectangle 7"/>
          <p:cNvSpPr>
            <a:spLocks noGrp="1" noChangeArrowheads="1"/>
          </p:cNvSpPr>
          <p:nvPr>
            <p:ph type="sldNum" sz="quarter" idx="5"/>
          </p:nvPr>
        </p:nvSpPr>
        <p:spPr bwMode="auto">
          <a:xfrm>
            <a:off x="3779151" y="9287034"/>
            <a:ext cx="2889938" cy="48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96" tIns="44948" rIns="89896" bIns="44948" numCol="1" anchor="b" anchorCtr="0" compatLnSpc="1">
            <a:prstTxWarp prst="textNoShape">
              <a:avLst/>
            </a:prstTxWarp>
          </a:bodyPr>
          <a:lstStyle>
            <a:lvl1pPr algn="r" eaLnBrk="0" hangingPunct="0">
              <a:defRPr sz="1200">
                <a:latin typeface="Times" charset="0"/>
              </a:defRPr>
            </a:lvl1pPr>
          </a:lstStyle>
          <a:p>
            <a:fld id="{FF8E678A-8103-4576-8CBE-71E912E89562}" type="slidenum">
              <a:rPr lang="da-DK"/>
              <a:pPr/>
              <a:t>‹nr.›</a:t>
            </a:fld>
            <a:endParaRPr lang="da-DK"/>
          </a:p>
        </p:txBody>
      </p:sp>
    </p:spTree>
    <p:extLst>
      <p:ext uri="{BB962C8B-B14F-4D97-AF65-F5344CB8AC3E}">
        <p14:creationId xmlns:p14="http://schemas.microsoft.com/office/powerpoint/2010/main" val="38984823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skat.dk/study"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98960">
              <a:defRPr/>
            </a:pPr>
            <a:endParaRPr lang="en-US" dirty="0"/>
          </a:p>
          <a:p>
            <a:pPr defTabSz="898960">
              <a:defRPr/>
            </a:pPr>
            <a:endParaRPr lang="en-US" dirty="0"/>
          </a:p>
          <a:p>
            <a:pPr defTabSz="898960">
              <a:defRPr/>
            </a:pPr>
            <a:endParaRPr lang="da-DK" dirty="0"/>
          </a:p>
          <a:p>
            <a:pPr defTabSz="898960">
              <a:defRPr/>
            </a:pPr>
            <a:endParaRPr lang="da-DK" dirty="0"/>
          </a:p>
          <a:p>
            <a:pPr defTabSz="898960">
              <a:defRPr/>
            </a:pPr>
            <a:endParaRPr lang="da-DK" dirty="0"/>
          </a:p>
          <a:p>
            <a:pPr defTabSz="898960">
              <a:defRPr/>
            </a:pPr>
            <a:endParaRPr lang="en-US" dirty="0"/>
          </a:p>
        </p:txBody>
      </p:sp>
      <p:sp>
        <p:nvSpPr>
          <p:cNvPr id="4" name="Pladsholder til diasnummer 3"/>
          <p:cNvSpPr>
            <a:spLocks noGrp="1"/>
          </p:cNvSpPr>
          <p:nvPr>
            <p:ph type="sldNum" sz="quarter" idx="10"/>
          </p:nvPr>
        </p:nvSpPr>
        <p:spPr/>
        <p:txBody>
          <a:bodyPr/>
          <a:lstStyle/>
          <a:p>
            <a:fld id="{FF8E678A-8103-4576-8CBE-71E912E89562}" type="slidenum">
              <a:rPr lang="da-DK" smtClean="0"/>
              <a:pPr/>
              <a:t>1</a:t>
            </a:fld>
            <a:endParaRPr lang="da-DK"/>
          </a:p>
        </p:txBody>
      </p:sp>
    </p:spTree>
    <p:extLst>
      <p:ext uri="{BB962C8B-B14F-4D97-AF65-F5344CB8AC3E}">
        <p14:creationId xmlns:p14="http://schemas.microsoft.com/office/powerpoint/2010/main" val="4045454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730404" indent="-280925" eaLnBrk="0" hangingPunct="0">
              <a:defRPr sz="3100">
                <a:solidFill>
                  <a:schemeClr val="tx1"/>
                </a:solidFill>
                <a:latin typeface="Arial" charset="0"/>
              </a:defRPr>
            </a:lvl2pPr>
            <a:lvl3pPr marL="1123700" indent="-224740" eaLnBrk="0" hangingPunct="0">
              <a:defRPr sz="3100">
                <a:solidFill>
                  <a:schemeClr val="tx1"/>
                </a:solidFill>
                <a:latin typeface="Arial" charset="0"/>
              </a:defRPr>
            </a:lvl3pPr>
            <a:lvl4pPr marL="1573181" indent="-224740" eaLnBrk="0" hangingPunct="0">
              <a:defRPr sz="3100">
                <a:solidFill>
                  <a:schemeClr val="tx1"/>
                </a:solidFill>
                <a:latin typeface="Arial" charset="0"/>
              </a:defRPr>
            </a:lvl4pPr>
            <a:lvl5pPr marL="2022661" indent="-224740" eaLnBrk="0" hangingPunct="0">
              <a:defRPr sz="3100">
                <a:solidFill>
                  <a:schemeClr val="tx1"/>
                </a:solidFill>
                <a:latin typeface="Arial" charset="0"/>
              </a:defRPr>
            </a:lvl5pPr>
            <a:lvl6pPr marL="2472141" indent="-224740" eaLnBrk="0" fontAlgn="base" hangingPunct="0">
              <a:spcBef>
                <a:spcPct val="0"/>
              </a:spcBef>
              <a:spcAft>
                <a:spcPct val="0"/>
              </a:spcAft>
              <a:defRPr sz="3100">
                <a:solidFill>
                  <a:schemeClr val="tx1"/>
                </a:solidFill>
                <a:latin typeface="Arial" charset="0"/>
              </a:defRPr>
            </a:lvl6pPr>
            <a:lvl7pPr marL="2921621" indent="-224740" eaLnBrk="0" fontAlgn="base" hangingPunct="0">
              <a:spcBef>
                <a:spcPct val="0"/>
              </a:spcBef>
              <a:spcAft>
                <a:spcPct val="0"/>
              </a:spcAft>
              <a:defRPr sz="3100">
                <a:solidFill>
                  <a:schemeClr val="tx1"/>
                </a:solidFill>
                <a:latin typeface="Arial" charset="0"/>
              </a:defRPr>
            </a:lvl7pPr>
            <a:lvl8pPr marL="3371101" indent="-224740" eaLnBrk="0" fontAlgn="base" hangingPunct="0">
              <a:spcBef>
                <a:spcPct val="0"/>
              </a:spcBef>
              <a:spcAft>
                <a:spcPct val="0"/>
              </a:spcAft>
              <a:defRPr sz="3100">
                <a:solidFill>
                  <a:schemeClr val="tx1"/>
                </a:solidFill>
                <a:latin typeface="Arial" charset="0"/>
              </a:defRPr>
            </a:lvl8pPr>
            <a:lvl9pPr marL="3820581" indent="-224740" eaLnBrk="0" fontAlgn="base" hangingPunct="0">
              <a:spcBef>
                <a:spcPct val="0"/>
              </a:spcBef>
              <a:spcAft>
                <a:spcPct val="0"/>
              </a:spcAft>
              <a:defRPr sz="3100">
                <a:solidFill>
                  <a:schemeClr val="tx1"/>
                </a:solidFill>
                <a:latin typeface="Arial" charset="0"/>
              </a:defRPr>
            </a:lvl9pPr>
          </a:lstStyle>
          <a:p>
            <a:fld id="{78C73785-155D-4637-8A59-E392BB20E998}" type="slidenum">
              <a:rPr lang="da-DK" sz="1200">
                <a:latin typeface="Times" charset="0"/>
              </a:rPr>
              <a:pPr/>
              <a:t>10</a:t>
            </a:fld>
            <a:endParaRPr lang="da-DK" sz="1200">
              <a:latin typeface="Times" charset="0"/>
            </a:endParaRPr>
          </a:p>
        </p:txBody>
      </p:sp>
      <p:sp>
        <p:nvSpPr>
          <p:cNvPr id="51203" name="Rectangle 2"/>
          <p:cNvSpPr>
            <a:spLocks noGrp="1" noRot="1" noChangeAspect="1" noChangeArrowheads="1" noTextEdit="1"/>
          </p:cNvSpPr>
          <p:nvPr>
            <p:ph type="sldImg"/>
          </p:nvPr>
        </p:nvSpPr>
        <p:spPr>
          <a:xfrm>
            <a:off x="890588" y="733425"/>
            <a:ext cx="4887912" cy="3665538"/>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8960">
              <a:defRPr/>
            </a:pPr>
            <a:r>
              <a:rPr lang="en-US" dirty="0" smtClean="0"/>
              <a:t>When we </a:t>
            </a:r>
            <a:r>
              <a:rPr lang="en-US" dirty="0"/>
              <a:t>teach the young people we engage them in a dialogue about </a:t>
            </a:r>
            <a:r>
              <a:rPr lang="en-US" dirty="0" smtClean="0"/>
              <a:t>The Danish welfare state.</a:t>
            </a:r>
            <a:r>
              <a:rPr lang="en-US" baseline="0" dirty="0" smtClean="0"/>
              <a:t> </a:t>
            </a:r>
          </a:p>
          <a:p>
            <a:pPr defTabSz="898960">
              <a:defRPr/>
            </a:pPr>
            <a:endParaRPr lang="en-US" baseline="0" dirty="0" smtClean="0"/>
          </a:p>
          <a:p>
            <a:pPr defTabSz="898960">
              <a:defRPr/>
            </a:pPr>
            <a:endParaRPr lang="en-US" baseline="0" dirty="0" smtClean="0"/>
          </a:p>
          <a:p>
            <a:pPr defTabSz="898960">
              <a:defRPr/>
            </a:pPr>
            <a:r>
              <a:rPr lang="en-US" dirty="0" smtClean="0"/>
              <a:t>We're trying to put it in perspective for something they can relate to….</a:t>
            </a:r>
          </a:p>
          <a:p>
            <a:pPr defTabSz="898960">
              <a:defRPr/>
            </a:pPr>
            <a:r>
              <a:rPr lang="en-US" dirty="0" smtClean="0"/>
              <a:t>if you have not contributed  - should you then have the opportunity to go to the hospital? </a:t>
            </a:r>
            <a:br>
              <a:rPr lang="en-US" dirty="0" smtClean="0"/>
            </a:br>
            <a:r>
              <a:rPr lang="en-US" dirty="0" smtClean="0"/>
              <a:t>If the class is going on</a:t>
            </a:r>
            <a:r>
              <a:rPr lang="en-US" baseline="0" dirty="0" smtClean="0"/>
              <a:t> a school camp and there are two, who have not paid, will they be allowed to participate.</a:t>
            </a:r>
            <a:endParaRPr lang="en-US" dirty="0" smtClean="0"/>
          </a:p>
          <a:p>
            <a:pPr defTabSz="898960">
              <a:defRPr/>
            </a:pPr>
            <a:endParaRPr lang="en-US" dirty="0" smtClean="0"/>
          </a:p>
          <a:p>
            <a:pPr defTabSz="898960">
              <a:defRPr/>
            </a:pPr>
            <a:r>
              <a:rPr lang="en-US" dirty="0" smtClean="0"/>
              <a:t>We </a:t>
            </a:r>
            <a:r>
              <a:rPr lang="en-US" dirty="0" smtClean="0"/>
              <a:t>tell them how much it costs the society that they go to school and maybe we convert it to how many </a:t>
            </a:r>
            <a:r>
              <a:rPr lang="en-US" dirty="0" err="1" smtClean="0"/>
              <a:t>Ipads</a:t>
            </a:r>
            <a:r>
              <a:rPr lang="en-US" dirty="0" smtClean="0"/>
              <a:t> or something they can relate to.</a:t>
            </a:r>
          </a:p>
          <a:p>
            <a:pPr defTabSz="898960">
              <a:defRPr/>
            </a:pPr>
            <a:endParaRPr lang="en-US" baseline="0" dirty="0" smtClean="0"/>
          </a:p>
          <a:p>
            <a:pPr defTabSz="898960">
              <a:defRPr/>
            </a:pPr>
            <a:r>
              <a:rPr lang="en-US" baseline="0" dirty="0" smtClean="0"/>
              <a:t>Sometimes we use a poster with pictures of roads, hospitals etc. and then the students put up prices.</a:t>
            </a:r>
            <a:endParaRPr lang="en-US" baseline="0" dirty="0" smtClean="0"/>
          </a:p>
          <a:p>
            <a:pPr defTabSz="898960">
              <a:defRPr/>
            </a:pPr>
            <a:endParaRPr lang="en-US" baseline="0" dirty="0" smtClean="0"/>
          </a:p>
          <a:p>
            <a:pPr defTabSz="898960">
              <a:defRPr/>
            </a:pPr>
            <a:r>
              <a:rPr lang="en-US" baseline="0" dirty="0" smtClean="0"/>
              <a:t>In other words – we try to involve the students in the classroom so it does non become one way information.</a:t>
            </a:r>
            <a:endParaRPr lang="en-US"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dsholder til diasbillede 1"/>
          <p:cNvSpPr>
            <a:spLocks noGrp="1" noRot="1" noChangeAspect="1" noTextEdit="1"/>
          </p:cNvSpPr>
          <p:nvPr>
            <p:ph type="sldImg"/>
          </p:nvPr>
        </p:nvSpPr>
        <p:spPr>
          <a:xfrm>
            <a:off x="890588" y="733425"/>
            <a:ext cx="4887912" cy="3665538"/>
          </a:xfrm>
          <a:ln/>
        </p:spPr>
      </p:sp>
      <p:sp>
        <p:nvSpPr>
          <p:cNvPr id="9113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dirty="0" smtClean="0"/>
          </a:p>
        </p:txBody>
      </p:sp>
      <p:sp>
        <p:nvSpPr>
          <p:cNvPr id="91140" name="Pladsholder til dias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730404" indent="-280925" eaLnBrk="0" hangingPunct="0">
              <a:defRPr sz="3100">
                <a:solidFill>
                  <a:schemeClr val="tx1"/>
                </a:solidFill>
                <a:latin typeface="Arial" charset="0"/>
              </a:defRPr>
            </a:lvl2pPr>
            <a:lvl3pPr marL="1123700" indent="-224740" eaLnBrk="0" hangingPunct="0">
              <a:defRPr sz="3100">
                <a:solidFill>
                  <a:schemeClr val="tx1"/>
                </a:solidFill>
                <a:latin typeface="Arial" charset="0"/>
              </a:defRPr>
            </a:lvl3pPr>
            <a:lvl4pPr marL="1573181" indent="-224740" eaLnBrk="0" hangingPunct="0">
              <a:defRPr sz="3100">
                <a:solidFill>
                  <a:schemeClr val="tx1"/>
                </a:solidFill>
                <a:latin typeface="Arial" charset="0"/>
              </a:defRPr>
            </a:lvl4pPr>
            <a:lvl5pPr marL="2022661" indent="-224740" eaLnBrk="0" hangingPunct="0">
              <a:defRPr sz="3100">
                <a:solidFill>
                  <a:schemeClr val="tx1"/>
                </a:solidFill>
                <a:latin typeface="Arial" charset="0"/>
              </a:defRPr>
            </a:lvl5pPr>
            <a:lvl6pPr marL="2472141" indent="-224740" eaLnBrk="0" fontAlgn="base" hangingPunct="0">
              <a:spcBef>
                <a:spcPct val="0"/>
              </a:spcBef>
              <a:spcAft>
                <a:spcPct val="0"/>
              </a:spcAft>
              <a:defRPr sz="3100">
                <a:solidFill>
                  <a:schemeClr val="tx1"/>
                </a:solidFill>
                <a:latin typeface="Arial" charset="0"/>
              </a:defRPr>
            </a:lvl6pPr>
            <a:lvl7pPr marL="2921621" indent="-224740" eaLnBrk="0" fontAlgn="base" hangingPunct="0">
              <a:spcBef>
                <a:spcPct val="0"/>
              </a:spcBef>
              <a:spcAft>
                <a:spcPct val="0"/>
              </a:spcAft>
              <a:defRPr sz="3100">
                <a:solidFill>
                  <a:schemeClr val="tx1"/>
                </a:solidFill>
                <a:latin typeface="Arial" charset="0"/>
              </a:defRPr>
            </a:lvl7pPr>
            <a:lvl8pPr marL="3371101" indent="-224740" eaLnBrk="0" fontAlgn="base" hangingPunct="0">
              <a:spcBef>
                <a:spcPct val="0"/>
              </a:spcBef>
              <a:spcAft>
                <a:spcPct val="0"/>
              </a:spcAft>
              <a:defRPr sz="3100">
                <a:solidFill>
                  <a:schemeClr val="tx1"/>
                </a:solidFill>
                <a:latin typeface="Arial" charset="0"/>
              </a:defRPr>
            </a:lvl8pPr>
            <a:lvl9pPr marL="3820581" indent="-224740" eaLnBrk="0" fontAlgn="base" hangingPunct="0">
              <a:spcBef>
                <a:spcPct val="0"/>
              </a:spcBef>
              <a:spcAft>
                <a:spcPct val="0"/>
              </a:spcAft>
              <a:defRPr sz="3100">
                <a:solidFill>
                  <a:schemeClr val="tx1"/>
                </a:solidFill>
                <a:latin typeface="Arial" charset="0"/>
              </a:defRPr>
            </a:lvl9pPr>
          </a:lstStyle>
          <a:p>
            <a:fld id="{5FC5B257-CF31-464B-9F85-8EF212002D8A}" type="slidenum">
              <a:rPr lang="da-DK" sz="1200">
                <a:latin typeface="Times" charset="0"/>
              </a:rPr>
              <a:pPr/>
              <a:t>11</a:t>
            </a:fld>
            <a:endParaRPr lang="da-DK" sz="120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730404" indent="-280925" eaLnBrk="0" hangingPunct="0">
              <a:defRPr sz="3100">
                <a:solidFill>
                  <a:schemeClr val="tx1"/>
                </a:solidFill>
                <a:latin typeface="Arial" charset="0"/>
              </a:defRPr>
            </a:lvl2pPr>
            <a:lvl3pPr marL="1123700" indent="-224740" eaLnBrk="0" hangingPunct="0">
              <a:defRPr sz="3100">
                <a:solidFill>
                  <a:schemeClr val="tx1"/>
                </a:solidFill>
                <a:latin typeface="Arial" charset="0"/>
              </a:defRPr>
            </a:lvl3pPr>
            <a:lvl4pPr marL="1573181" indent="-224740" eaLnBrk="0" hangingPunct="0">
              <a:defRPr sz="3100">
                <a:solidFill>
                  <a:schemeClr val="tx1"/>
                </a:solidFill>
                <a:latin typeface="Arial" charset="0"/>
              </a:defRPr>
            </a:lvl4pPr>
            <a:lvl5pPr marL="2022661" indent="-224740" eaLnBrk="0" hangingPunct="0">
              <a:defRPr sz="3100">
                <a:solidFill>
                  <a:schemeClr val="tx1"/>
                </a:solidFill>
                <a:latin typeface="Arial" charset="0"/>
              </a:defRPr>
            </a:lvl5pPr>
            <a:lvl6pPr marL="2472141" indent="-224740" eaLnBrk="0" fontAlgn="base" hangingPunct="0">
              <a:spcBef>
                <a:spcPct val="0"/>
              </a:spcBef>
              <a:spcAft>
                <a:spcPct val="0"/>
              </a:spcAft>
              <a:defRPr sz="3100">
                <a:solidFill>
                  <a:schemeClr val="tx1"/>
                </a:solidFill>
                <a:latin typeface="Arial" charset="0"/>
              </a:defRPr>
            </a:lvl6pPr>
            <a:lvl7pPr marL="2921621" indent="-224740" eaLnBrk="0" fontAlgn="base" hangingPunct="0">
              <a:spcBef>
                <a:spcPct val="0"/>
              </a:spcBef>
              <a:spcAft>
                <a:spcPct val="0"/>
              </a:spcAft>
              <a:defRPr sz="3100">
                <a:solidFill>
                  <a:schemeClr val="tx1"/>
                </a:solidFill>
                <a:latin typeface="Arial" charset="0"/>
              </a:defRPr>
            </a:lvl7pPr>
            <a:lvl8pPr marL="3371101" indent="-224740" eaLnBrk="0" fontAlgn="base" hangingPunct="0">
              <a:spcBef>
                <a:spcPct val="0"/>
              </a:spcBef>
              <a:spcAft>
                <a:spcPct val="0"/>
              </a:spcAft>
              <a:defRPr sz="3100">
                <a:solidFill>
                  <a:schemeClr val="tx1"/>
                </a:solidFill>
                <a:latin typeface="Arial" charset="0"/>
              </a:defRPr>
            </a:lvl8pPr>
            <a:lvl9pPr marL="3820581" indent="-224740" eaLnBrk="0" fontAlgn="base" hangingPunct="0">
              <a:spcBef>
                <a:spcPct val="0"/>
              </a:spcBef>
              <a:spcAft>
                <a:spcPct val="0"/>
              </a:spcAft>
              <a:defRPr sz="3100">
                <a:solidFill>
                  <a:schemeClr val="tx1"/>
                </a:solidFill>
                <a:latin typeface="Arial" charset="0"/>
              </a:defRPr>
            </a:lvl9pPr>
          </a:lstStyle>
          <a:p>
            <a:fld id="{A75016BF-5078-46C8-AE08-7132B1544CA4}" type="slidenum">
              <a:rPr lang="da-DK" sz="1200">
                <a:latin typeface="Times" charset="0"/>
              </a:rPr>
              <a:pPr/>
              <a:t>2</a:t>
            </a:fld>
            <a:endParaRPr lang="da-DK" sz="1200">
              <a:latin typeface="Times" charset="0"/>
            </a:endParaRPr>
          </a:p>
        </p:txBody>
      </p:sp>
      <p:sp>
        <p:nvSpPr>
          <p:cNvPr id="53251" name="Rectangle 7"/>
          <p:cNvSpPr txBox="1">
            <a:spLocks noGrp="1" noChangeArrowheads="1"/>
          </p:cNvSpPr>
          <p:nvPr/>
        </p:nvSpPr>
        <p:spPr bwMode="auto">
          <a:xfrm>
            <a:off x="3776868" y="9285003"/>
            <a:ext cx="2890665" cy="48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nchor="b"/>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r" eaLnBrk="1" hangingPunct="1"/>
            <a:fld id="{B8E58399-122E-46BE-B259-A3F01ACFCE47}" type="slidenum">
              <a:rPr lang="en-US" sz="1200"/>
              <a:pPr algn="r" eaLnBrk="1" hangingPunct="1"/>
              <a:t>2</a:t>
            </a:fld>
            <a:endParaRPr lang="en-US" sz="1200"/>
          </a:p>
        </p:txBody>
      </p:sp>
      <p:sp>
        <p:nvSpPr>
          <p:cNvPr id="53252" name="Rectangle 2"/>
          <p:cNvSpPr>
            <a:spLocks noGrp="1" noRot="1" noChangeAspect="1" noChangeArrowheads="1" noTextEdit="1"/>
          </p:cNvSpPr>
          <p:nvPr>
            <p:ph type="sldImg"/>
          </p:nvPr>
        </p:nvSpPr>
        <p:spPr>
          <a:xfrm>
            <a:off x="890588" y="733425"/>
            <a:ext cx="4887912" cy="3665538"/>
          </a:xfrm>
          <a:ln/>
        </p:spPr>
      </p:sp>
      <p:sp>
        <p:nvSpPr>
          <p:cNvPr id="53253" name="Rectangle 3"/>
          <p:cNvSpPr>
            <a:spLocks noGrp="1" noChangeArrowheads="1"/>
          </p:cNvSpPr>
          <p:nvPr>
            <p:ph type="body" idx="1"/>
          </p:nvPr>
        </p:nvSpPr>
        <p:spPr>
          <a:xfrm>
            <a:off x="666599" y="4644066"/>
            <a:ext cx="5335893" cy="43986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b="1" dirty="0" err="1"/>
              <a:t>Introduction</a:t>
            </a:r>
            <a:r>
              <a:rPr lang="da-DK" b="1" dirty="0"/>
              <a:t> </a:t>
            </a:r>
            <a:endParaRPr lang="da-DK" b="1" dirty="0" smtClean="0"/>
          </a:p>
          <a:p>
            <a:endParaRPr lang="da-DK" b="1" dirty="0" smtClean="0"/>
          </a:p>
          <a:p>
            <a:r>
              <a:rPr lang="da-DK" b="1" dirty="0" smtClean="0"/>
              <a:t>In Denmark </a:t>
            </a:r>
            <a:r>
              <a:rPr lang="da-DK" b="1" dirty="0" err="1" smtClean="0"/>
              <a:t>we</a:t>
            </a:r>
            <a:r>
              <a:rPr lang="da-DK" b="1" dirty="0" smtClean="0"/>
              <a:t> </a:t>
            </a:r>
            <a:r>
              <a:rPr lang="da-DK" b="1" dirty="0" err="1" smtClean="0"/>
              <a:t>are</a:t>
            </a:r>
            <a:r>
              <a:rPr lang="da-DK" b="1" dirty="0" smtClean="0"/>
              <a:t> 5.6 million </a:t>
            </a:r>
            <a:r>
              <a:rPr lang="da-DK" b="1" dirty="0" err="1" smtClean="0"/>
              <a:t>inhapitans</a:t>
            </a:r>
            <a:r>
              <a:rPr lang="da-DK" b="1" dirty="0" smtClean="0"/>
              <a:t> – </a:t>
            </a:r>
            <a:r>
              <a:rPr lang="da-DK" b="1" dirty="0" err="1" smtClean="0"/>
              <a:t>about</a:t>
            </a:r>
            <a:r>
              <a:rPr lang="da-DK" b="1" dirty="0" smtClean="0"/>
              <a:t> </a:t>
            </a:r>
            <a:r>
              <a:rPr lang="da-DK" b="1" dirty="0" err="1" smtClean="0"/>
              <a:t>one</a:t>
            </a:r>
            <a:r>
              <a:rPr lang="da-DK" b="1" dirty="0" smtClean="0"/>
              <a:t> </a:t>
            </a:r>
            <a:r>
              <a:rPr lang="da-DK" b="1" dirty="0" err="1" smtClean="0"/>
              <a:t>quater</a:t>
            </a:r>
            <a:r>
              <a:rPr lang="da-DK" b="1" dirty="0" smtClean="0"/>
              <a:t> of </a:t>
            </a:r>
            <a:r>
              <a:rPr lang="da-DK" b="1" dirty="0" err="1" smtClean="0"/>
              <a:t>what</a:t>
            </a:r>
            <a:r>
              <a:rPr lang="da-DK" b="1" dirty="0" smtClean="0"/>
              <a:t> lives in Mexico</a:t>
            </a:r>
          </a:p>
          <a:p>
            <a:endParaRPr lang="da-DK" dirty="0"/>
          </a:p>
          <a:p>
            <a:r>
              <a:rPr lang="en-US" dirty="0"/>
              <a:t>Everybody in Denmark – with an income– pay tax. </a:t>
            </a:r>
          </a:p>
          <a:p>
            <a:r>
              <a:rPr lang="en-US" dirty="0"/>
              <a:t>Whether you have a job, you study or are unemployed and receive benefits from the state or the municipality you have to pay taxes. </a:t>
            </a:r>
          </a:p>
          <a:p>
            <a:r>
              <a:rPr lang="en-US" dirty="0"/>
              <a:t>The Danish tax system is a complicated matter of rules and laws. The young citizens do not need to be familiar with everything, but it is important that they know what to do in relation to their own tax. </a:t>
            </a:r>
            <a:endParaRPr lang="da-DK" b="1" dirty="0" smtClean="0"/>
          </a:p>
          <a:p>
            <a:pPr eaLnBrk="1" hangingPunct="1"/>
            <a:endParaRPr lang="da-DK" b="1" dirty="0" smtClean="0"/>
          </a:p>
          <a:p>
            <a:pPr eaLnBrk="1" hangingPunct="1"/>
            <a:endParaRPr lang="da-DK" b="1" dirty="0" smtClean="0"/>
          </a:p>
          <a:p>
            <a:pPr eaLnBrk="1" hangingPunct="1"/>
            <a:endParaRPr lang="da-DK" b="1" dirty="0" smtClean="0"/>
          </a:p>
          <a:p>
            <a:pPr eaLnBrk="1" hangingPunct="1"/>
            <a:endParaRPr lang="da-DK"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730404" indent="-280925" eaLnBrk="0" hangingPunct="0">
              <a:defRPr sz="3100">
                <a:solidFill>
                  <a:schemeClr val="tx1"/>
                </a:solidFill>
                <a:latin typeface="Arial" charset="0"/>
              </a:defRPr>
            </a:lvl2pPr>
            <a:lvl3pPr marL="1123700" indent="-224740" eaLnBrk="0" hangingPunct="0">
              <a:defRPr sz="3100">
                <a:solidFill>
                  <a:schemeClr val="tx1"/>
                </a:solidFill>
                <a:latin typeface="Arial" charset="0"/>
              </a:defRPr>
            </a:lvl3pPr>
            <a:lvl4pPr marL="1573181" indent="-224740" eaLnBrk="0" hangingPunct="0">
              <a:defRPr sz="3100">
                <a:solidFill>
                  <a:schemeClr val="tx1"/>
                </a:solidFill>
                <a:latin typeface="Arial" charset="0"/>
              </a:defRPr>
            </a:lvl4pPr>
            <a:lvl5pPr marL="2022661" indent="-224740" eaLnBrk="0" hangingPunct="0">
              <a:defRPr sz="3100">
                <a:solidFill>
                  <a:schemeClr val="tx1"/>
                </a:solidFill>
                <a:latin typeface="Arial" charset="0"/>
              </a:defRPr>
            </a:lvl5pPr>
            <a:lvl6pPr marL="2472141" indent="-224740" eaLnBrk="0" fontAlgn="base" hangingPunct="0">
              <a:spcBef>
                <a:spcPct val="0"/>
              </a:spcBef>
              <a:spcAft>
                <a:spcPct val="0"/>
              </a:spcAft>
              <a:defRPr sz="3100">
                <a:solidFill>
                  <a:schemeClr val="tx1"/>
                </a:solidFill>
                <a:latin typeface="Arial" charset="0"/>
              </a:defRPr>
            </a:lvl6pPr>
            <a:lvl7pPr marL="2921621" indent="-224740" eaLnBrk="0" fontAlgn="base" hangingPunct="0">
              <a:spcBef>
                <a:spcPct val="0"/>
              </a:spcBef>
              <a:spcAft>
                <a:spcPct val="0"/>
              </a:spcAft>
              <a:defRPr sz="3100">
                <a:solidFill>
                  <a:schemeClr val="tx1"/>
                </a:solidFill>
                <a:latin typeface="Arial" charset="0"/>
              </a:defRPr>
            </a:lvl7pPr>
            <a:lvl8pPr marL="3371101" indent="-224740" eaLnBrk="0" fontAlgn="base" hangingPunct="0">
              <a:spcBef>
                <a:spcPct val="0"/>
              </a:spcBef>
              <a:spcAft>
                <a:spcPct val="0"/>
              </a:spcAft>
              <a:defRPr sz="3100">
                <a:solidFill>
                  <a:schemeClr val="tx1"/>
                </a:solidFill>
                <a:latin typeface="Arial" charset="0"/>
              </a:defRPr>
            </a:lvl8pPr>
            <a:lvl9pPr marL="3820581" indent="-224740" eaLnBrk="0" fontAlgn="base" hangingPunct="0">
              <a:spcBef>
                <a:spcPct val="0"/>
              </a:spcBef>
              <a:spcAft>
                <a:spcPct val="0"/>
              </a:spcAft>
              <a:defRPr sz="3100">
                <a:solidFill>
                  <a:schemeClr val="tx1"/>
                </a:solidFill>
                <a:latin typeface="Arial" charset="0"/>
              </a:defRPr>
            </a:lvl9pPr>
          </a:lstStyle>
          <a:p>
            <a:fld id="{A75016BF-5078-46C8-AE08-7132B1544CA4}" type="slidenum">
              <a:rPr lang="da-DK" sz="1200">
                <a:latin typeface="Times" charset="0"/>
              </a:rPr>
              <a:pPr/>
              <a:t>3</a:t>
            </a:fld>
            <a:endParaRPr lang="da-DK" sz="1200">
              <a:latin typeface="Times" charset="0"/>
            </a:endParaRPr>
          </a:p>
        </p:txBody>
      </p:sp>
      <p:sp>
        <p:nvSpPr>
          <p:cNvPr id="53251" name="Rectangle 7"/>
          <p:cNvSpPr txBox="1">
            <a:spLocks noGrp="1" noChangeArrowheads="1"/>
          </p:cNvSpPr>
          <p:nvPr/>
        </p:nvSpPr>
        <p:spPr bwMode="auto">
          <a:xfrm>
            <a:off x="3776868" y="9285003"/>
            <a:ext cx="2890665" cy="48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nchor="b"/>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r" eaLnBrk="1" hangingPunct="1"/>
            <a:fld id="{B8E58399-122E-46BE-B259-A3F01ACFCE47}" type="slidenum">
              <a:rPr lang="en-US" sz="1200"/>
              <a:pPr algn="r" eaLnBrk="1" hangingPunct="1"/>
              <a:t>3</a:t>
            </a:fld>
            <a:endParaRPr lang="en-US" sz="1200"/>
          </a:p>
        </p:txBody>
      </p:sp>
      <p:sp>
        <p:nvSpPr>
          <p:cNvPr id="53252" name="Rectangle 2"/>
          <p:cNvSpPr>
            <a:spLocks noGrp="1" noRot="1" noChangeAspect="1" noChangeArrowheads="1" noTextEdit="1"/>
          </p:cNvSpPr>
          <p:nvPr>
            <p:ph type="sldImg"/>
          </p:nvPr>
        </p:nvSpPr>
        <p:spPr>
          <a:xfrm>
            <a:off x="890588" y="733425"/>
            <a:ext cx="4887912" cy="3665538"/>
          </a:xfrm>
          <a:ln/>
        </p:spPr>
      </p:sp>
      <p:sp>
        <p:nvSpPr>
          <p:cNvPr id="53253" name="Rectangle 3"/>
          <p:cNvSpPr>
            <a:spLocks noGrp="1" noChangeArrowheads="1"/>
          </p:cNvSpPr>
          <p:nvPr>
            <p:ph type="body" idx="1"/>
          </p:nvPr>
        </p:nvSpPr>
        <p:spPr>
          <a:xfrm>
            <a:off x="666599" y="4644066"/>
            <a:ext cx="5335893" cy="43986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b="1" dirty="0" err="1"/>
              <a:t>Welfare</a:t>
            </a:r>
            <a:r>
              <a:rPr lang="da-DK" b="1" dirty="0"/>
              <a:t> for all </a:t>
            </a:r>
            <a:endParaRPr lang="da-DK" dirty="0"/>
          </a:p>
          <a:p>
            <a:r>
              <a:rPr lang="en-US" dirty="0" smtClean="0"/>
              <a:t>TAX </a:t>
            </a:r>
            <a:r>
              <a:rPr lang="en-US" dirty="0"/>
              <a:t>is one of the cornerstones of the Danish society. In Denmark we have decided that all of us have to contribute towards the public purse. In return, we are entitled to a number of public services throughout our live. </a:t>
            </a:r>
          </a:p>
          <a:p>
            <a:endParaRPr lang="en-US" dirty="0"/>
          </a:p>
          <a:p>
            <a:r>
              <a:rPr lang="en-US" dirty="0"/>
              <a:t>Denmark is a democracy. In practice, Danish citizens have a voice in how the Danish society, including the welfare and the tax system, is put together by voting for a politician or a party in the elections. </a:t>
            </a:r>
          </a:p>
          <a:p>
            <a:endParaRPr lang="en-US" dirty="0"/>
          </a:p>
          <a:p>
            <a:r>
              <a:rPr lang="en-US" dirty="0"/>
              <a:t>Even if we find that we pay too much tax, the majority of us also believe that both individuals and society in general benefits from the tax system. </a:t>
            </a:r>
          </a:p>
          <a:p>
            <a:endParaRPr lang="en-US" dirty="0"/>
          </a:p>
          <a:p>
            <a:r>
              <a:rPr lang="en-US" dirty="0"/>
              <a:t>Denmark is a welfare state, meaning that the tax we pay in the form of income tax, VAT, duties and customs duties are used for public services provided by the state, the regions and the municipalities.</a:t>
            </a:r>
          </a:p>
          <a:p>
            <a:r>
              <a:rPr lang="en-US" dirty="0"/>
              <a:t> </a:t>
            </a:r>
          </a:p>
          <a:p>
            <a:r>
              <a:rPr lang="en-US" dirty="0"/>
              <a:t>The tax funds are used to cover expenses for hospitals, medical care, education, the police force, the army, public transport and maintenance of infrastructure, etc. Additionally, the tax funds finance the state education grants (SU), social assistance benefits and social pensions. </a:t>
            </a:r>
          </a:p>
          <a:p>
            <a:r>
              <a:rPr lang="en-US" dirty="0"/>
              <a:t>However, you need to pay for certain things yourself, such as medication, textbooks for higher education or dental care.  </a:t>
            </a:r>
          </a:p>
          <a:p>
            <a:endParaRPr lang="da-DK" dirty="0"/>
          </a:p>
          <a:p>
            <a:r>
              <a:rPr lang="en-US" dirty="0"/>
              <a:t>The Danish welfare model aims to provide security, affluence and equality of opportunity for all. </a:t>
            </a:r>
          </a:p>
          <a:p>
            <a:endParaRPr lang="en-US" dirty="0"/>
          </a:p>
          <a:p>
            <a:r>
              <a:rPr lang="en-US" dirty="0" smtClean="0"/>
              <a:t>We are all users of the public system, one way or the other. And in principle, we all have to pay towards it. Still, we are taxed individually. The Danish tax system is progressive, meaning that the higher your income, the higher an amount of tax you have to pay. </a:t>
            </a:r>
            <a:r>
              <a:rPr lang="en-US" dirty="0" smtClean="0"/>
              <a:t>The tax can be up</a:t>
            </a:r>
            <a:r>
              <a:rPr lang="en-US" baseline="0" dirty="0" smtClean="0"/>
              <a:t> to 62% of the last owned money.</a:t>
            </a:r>
            <a:endParaRPr lang="en-US" dirty="0" smtClean="0"/>
          </a:p>
          <a:p>
            <a:r>
              <a:rPr lang="en-US" dirty="0" smtClean="0"/>
              <a:t>This principle is reflected in the proverb: “Those with the broadest shoulders should bear the heaviest burden”. </a:t>
            </a:r>
            <a:endParaRPr lang="en-US" dirty="0" smtClean="0"/>
          </a:p>
          <a:p>
            <a:endParaRPr lang="da-DK" dirty="0" smtClean="0">
              <a:solidFill>
                <a:schemeClr val="tx2"/>
              </a:solidFill>
            </a:endParaRPr>
          </a:p>
          <a:p>
            <a:endParaRPr lang="da-DK" dirty="0" smtClean="0">
              <a:solidFill>
                <a:schemeClr val="tx2"/>
              </a:solidFill>
            </a:endParaRPr>
          </a:p>
          <a:p>
            <a:pPr eaLnBrk="1" hangingPunct="1"/>
            <a:endParaRPr lang="da-DK"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730404" indent="-280925" eaLnBrk="0" hangingPunct="0">
              <a:defRPr sz="3100">
                <a:solidFill>
                  <a:schemeClr val="tx1"/>
                </a:solidFill>
                <a:latin typeface="Arial" charset="0"/>
              </a:defRPr>
            </a:lvl2pPr>
            <a:lvl3pPr marL="1123700" indent="-224740" eaLnBrk="0" hangingPunct="0">
              <a:defRPr sz="3100">
                <a:solidFill>
                  <a:schemeClr val="tx1"/>
                </a:solidFill>
                <a:latin typeface="Arial" charset="0"/>
              </a:defRPr>
            </a:lvl3pPr>
            <a:lvl4pPr marL="1573181" indent="-224740" eaLnBrk="0" hangingPunct="0">
              <a:defRPr sz="3100">
                <a:solidFill>
                  <a:schemeClr val="tx1"/>
                </a:solidFill>
                <a:latin typeface="Arial" charset="0"/>
              </a:defRPr>
            </a:lvl4pPr>
            <a:lvl5pPr marL="2022661" indent="-224740" eaLnBrk="0" hangingPunct="0">
              <a:defRPr sz="3100">
                <a:solidFill>
                  <a:schemeClr val="tx1"/>
                </a:solidFill>
                <a:latin typeface="Arial" charset="0"/>
              </a:defRPr>
            </a:lvl5pPr>
            <a:lvl6pPr marL="2472141" indent="-224740" eaLnBrk="0" fontAlgn="base" hangingPunct="0">
              <a:spcBef>
                <a:spcPct val="0"/>
              </a:spcBef>
              <a:spcAft>
                <a:spcPct val="0"/>
              </a:spcAft>
              <a:defRPr sz="3100">
                <a:solidFill>
                  <a:schemeClr val="tx1"/>
                </a:solidFill>
                <a:latin typeface="Arial" charset="0"/>
              </a:defRPr>
            </a:lvl6pPr>
            <a:lvl7pPr marL="2921621" indent="-224740" eaLnBrk="0" fontAlgn="base" hangingPunct="0">
              <a:spcBef>
                <a:spcPct val="0"/>
              </a:spcBef>
              <a:spcAft>
                <a:spcPct val="0"/>
              </a:spcAft>
              <a:defRPr sz="3100">
                <a:solidFill>
                  <a:schemeClr val="tx1"/>
                </a:solidFill>
                <a:latin typeface="Arial" charset="0"/>
              </a:defRPr>
            </a:lvl7pPr>
            <a:lvl8pPr marL="3371101" indent="-224740" eaLnBrk="0" fontAlgn="base" hangingPunct="0">
              <a:spcBef>
                <a:spcPct val="0"/>
              </a:spcBef>
              <a:spcAft>
                <a:spcPct val="0"/>
              </a:spcAft>
              <a:defRPr sz="3100">
                <a:solidFill>
                  <a:schemeClr val="tx1"/>
                </a:solidFill>
                <a:latin typeface="Arial" charset="0"/>
              </a:defRPr>
            </a:lvl8pPr>
            <a:lvl9pPr marL="3820581" indent="-224740" eaLnBrk="0" fontAlgn="base" hangingPunct="0">
              <a:spcBef>
                <a:spcPct val="0"/>
              </a:spcBef>
              <a:spcAft>
                <a:spcPct val="0"/>
              </a:spcAft>
              <a:defRPr sz="3100">
                <a:solidFill>
                  <a:schemeClr val="tx1"/>
                </a:solidFill>
                <a:latin typeface="Arial" charset="0"/>
              </a:defRPr>
            </a:lvl9pPr>
          </a:lstStyle>
          <a:p>
            <a:fld id="{A75016BF-5078-46C8-AE08-7132B1544CA4}" type="slidenum">
              <a:rPr lang="da-DK" sz="1200">
                <a:latin typeface="Times" charset="0"/>
              </a:rPr>
              <a:pPr/>
              <a:t>4</a:t>
            </a:fld>
            <a:endParaRPr lang="da-DK" sz="1200">
              <a:latin typeface="Times" charset="0"/>
            </a:endParaRPr>
          </a:p>
        </p:txBody>
      </p:sp>
      <p:sp>
        <p:nvSpPr>
          <p:cNvPr id="53251" name="Rectangle 7"/>
          <p:cNvSpPr txBox="1">
            <a:spLocks noGrp="1" noChangeArrowheads="1"/>
          </p:cNvSpPr>
          <p:nvPr/>
        </p:nvSpPr>
        <p:spPr bwMode="auto">
          <a:xfrm>
            <a:off x="3776868" y="9285003"/>
            <a:ext cx="2890665" cy="48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nchor="b"/>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r" eaLnBrk="1" hangingPunct="1"/>
            <a:fld id="{B8E58399-122E-46BE-B259-A3F01ACFCE47}" type="slidenum">
              <a:rPr lang="en-US" sz="1200"/>
              <a:pPr algn="r" eaLnBrk="1" hangingPunct="1"/>
              <a:t>4</a:t>
            </a:fld>
            <a:endParaRPr lang="en-US" sz="1200"/>
          </a:p>
        </p:txBody>
      </p:sp>
      <p:sp>
        <p:nvSpPr>
          <p:cNvPr id="53252" name="Rectangle 2"/>
          <p:cNvSpPr>
            <a:spLocks noGrp="1" noRot="1" noChangeAspect="1" noChangeArrowheads="1" noTextEdit="1"/>
          </p:cNvSpPr>
          <p:nvPr>
            <p:ph type="sldImg"/>
          </p:nvPr>
        </p:nvSpPr>
        <p:spPr>
          <a:xfrm>
            <a:off x="890588" y="733425"/>
            <a:ext cx="4887912" cy="3665538"/>
          </a:xfrm>
          <a:ln/>
        </p:spPr>
      </p:sp>
      <p:sp>
        <p:nvSpPr>
          <p:cNvPr id="53253" name="Rectangle 3"/>
          <p:cNvSpPr>
            <a:spLocks noGrp="1" noChangeArrowheads="1"/>
          </p:cNvSpPr>
          <p:nvPr>
            <p:ph type="body" idx="1"/>
          </p:nvPr>
        </p:nvSpPr>
        <p:spPr>
          <a:xfrm>
            <a:off x="666599" y="4644066"/>
            <a:ext cx="5335893" cy="43986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8960">
              <a:lnSpc>
                <a:spcPct val="70000"/>
              </a:lnSpc>
              <a:defRPr/>
            </a:pPr>
            <a:r>
              <a:rPr lang="da-DK" dirty="0" smtClean="0"/>
              <a:t>In Denmark</a:t>
            </a:r>
            <a:r>
              <a:rPr lang="da-DK" baseline="0" dirty="0" smtClean="0"/>
              <a:t> </a:t>
            </a:r>
            <a:r>
              <a:rPr lang="da-DK" baseline="0" dirty="0" err="1" smtClean="0"/>
              <a:t>young</a:t>
            </a:r>
            <a:r>
              <a:rPr lang="da-DK" baseline="0" dirty="0" smtClean="0"/>
              <a:t> </a:t>
            </a:r>
            <a:r>
              <a:rPr lang="da-DK" baseline="0" dirty="0" err="1" smtClean="0"/>
              <a:t>citizens</a:t>
            </a:r>
            <a:r>
              <a:rPr lang="da-DK" baseline="0" dirty="0" smtClean="0"/>
              <a:t> </a:t>
            </a:r>
            <a:r>
              <a:rPr lang="da-DK" baseline="0" dirty="0" err="1" smtClean="0"/>
              <a:t>are</a:t>
            </a:r>
            <a:r>
              <a:rPr lang="da-DK" baseline="0" dirty="0" smtClean="0"/>
              <a:t> an </a:t>
            </a:r>
            <a:r>
              <a:rPr lang="da-DK" baseline="0" dirty="0" err="1" smtClean="0"/>
              <a:t>important</a:t>
            </a:r>
            <a:r>
              <a:rPr lang="da-DK" baseline="0" dirty="0" smtClean="0"/>
              <a:t> </a:t>
            </a:r>
            <a:r>
              <a:rPr lang="da-DK" baseline="0" dirty="0" err="1" smtClean="0"/>
              <a:t>target</a:t>
            </a:r>
            <a:r>
              <a:rPr lang="da-DK" baseline="0" dirty="0" smtClean="0"/>
              <a:t> </a:t>
            </a:r>
            <a:r>
              <a:rPr lang="da-DK" baseline="0" dirty="0" err="1" smtClean="0"/>
              <a:t>group</a:t>
            </a:r>
            <a:endParaRPr lang="da-DK" dirty="0"/>
          </a:p>
          <a:p>
            <a:pPr>
              <a:lnSpc>
                <a:spcPct val="70000"/>
              </a:lnSpc>
            </a:pPr>
            <a:endParaRPr lang="da-DK" dirty="0"/>
          </a:p>
          <a:p>
            <a:pPr>
              <a:lnSpc>
                <a:spcPct val="70000"/>
              </a:lnSpc>
            </a:pPr>
            <a:endParaRPr lang="da-DK" b="1" dirty="0">
              <a:solidFill>
                <a:schemeClr val="tx2"/>
              </a:solidFill>
            </a:endParaRPr>
          </a:p>
          <a:p>
            <a:pPr>
              <a:lnSpc>
                <a:spcPct val="70000"/>
              </a:lnSpc>
            </a:pPr>
            <a:r>
              <a:rPr lang="da-DK" b="1" dirty="0" err="1">
                <a:solidFill>
                  <a:schemeClr val="tx2"/>
                </a:solidFill>
              </a:rPr>
              <a:t>We</a:t>
            </a:r>
            <a:r>
              <a:rPr lang="da-DK" b="1" dirty="0">
                <a:solidFill>
                  <a:schemeClr val="tx2"/>
                </a:solidFill>
              </a:rPr>
              <a:t> </a:t>
            </a:r>
            <a:r>
              <a:rPr lang="da-DK" b="1" dirty="0" err="1">
                <a:solidFill>
                  <a:schemeClr val="tx2"/>
                </a:solidFill>
              </a:rPr>
              <a:t>teach</a:t>
            </a:r>
            <a:r>
              <a:rPr lang="da-DK" b="1" dirty="0">
                <a:solidFill>
                  <a:schemeClr val="tx2"/>
                </a:solidFill>
              </a:rPr>
              <a:t> the </a:t>
            </a:r>
            <a:r>
              <a:rPr lang="da-DK" b="1" dirty="0" err="1">
                <a:solidFill>
                  <a:schemeClr val="tx2"/>
                </a:solidFill>
              </a:rPr>
              <a:t>young</a:t>
            </a:r>
            <a:r>
              <a:rPr lang="da-DK" b="1" dirty="0">
                <a:solidFill>
                  <a:schemeClr val="tx2"/>
                </a:solidFill>
              </a:rPr>
              <a:t> </a:t>
            </a:r>
            <a:r>
              <a:rPr lang="da-DK" b="1" dirty="0" err="1">
                <a:solidFill>
                  <a:schemeClr val="tx2"/>
                </a:solidFill>
              </a:rPr>
              <a:t>people</a:t>
            </a:r>
            <a:r>
              <a:rPr lang="da-DK" b="1" dirty="0">
                <a:solidFill>
                  <a:schemeClr val="tx2"/>
                </a:solidFill>
              </a:rPr>
              <a:t> in </a:t>
            </a:r>
            <a:r>
              <a:rPr lang="da-DK" b="1" dirty="0" err="1">
                <a:solidFill>
                  <a:schemeClr val="tx2"/>
                </a:solidFill>
              </a:rPr>
              <a:t>following</a:t>
            </a:r>
            <a:r>
              <a:rPr lang="da-DK" b="1" dirty="0">
                <a:solidFill>
                  <a:schemeClr val="tx2"/>
                </a:solidFill>
              </a:rPr>
              <a:t> </a:t>
            </a:r>
            <a:r>
              <a:rPr lang="da-DK" b="1" dirty="0" err="1">
                <a:solidFill>
                  <a:schemeClr val="tx2"/>
                </a:solidFill>
              </a:rPr>
              <a:t>main</a:t>
            </a:r>
            <a:r>
              <a:rPr lang="da-DK" b="1" dirty="0">
                <a:solidFill>
                  <a:schemeClr val="tx2"/>
                </a:solidFill>
              </a:rPr>
              <a:t> </a:t>
            </a:r>
            <a:r>
              <a:rPr lang="da-DK" b="1" dirty="0" err="1">
                <a:solidFill>
                  <a:schemeClr val="tx2"/>
                </a:solidFill>
              </a:rPr>
              <a:t>topics</a:t>
            </a:r>
            <a:r>
              <a:rPr lang="da-DK" b="1" dirty="0">
                <a:solidFill>
                  <a:schemeClr val="tx2"/>
                </a:solidFill>
              </a:rPr>
              <a:t>: </a:t>
            </a:r>
          </a:p>
          <a:p>
            <a:pPr fontAlgn="t"/>
            <a:r>
              <a:rPr lang="da-DK" kern="1200" dirty="0" smtClean="0"/>
              <a:t>• </a:t>
            </a:r>
            <a:r>
              <a:rPr lang="da-DK" kern="1200" dirty="0" err="1" smtClean="0"/>
              <a:t>Why</a:t>
            </a:r>
            <a:r>
              <a:rPr lang="da-DK" kern="1200" dirty="0" smtClean="0"/>
              <a:t> do </a:t>
            </a:r>
            <a:r>
              <a:rPr lang="da-DK" kern="1200" dirty="0" err="1" smtClean="0"/>
              <a:t>you</a:t>
            </a:r>
            <a:r>
              <a:rPr lang="da-DK" kern="1200" dirty="0" smtClean="0"/>
              <a:t> </a:t>
            </a:r>
            <a:r>
              <a:rPr lang="da-DK" kern="1200" dirty="0" err="1" smtClean="0"/>
              <a:t>pay</a:t>
            </a:r>
            <a:r>
              <a:rPr lang="da-DK" kern="1200" dirty="0" smtClean="0"/>
              <a:t> </a:t>
            </a:r>
            <a:r>
              <a:rPr lang="da-DK" kern="1200" dirty="0" err="1" smtClean="0"/>
              <a:t>tax</a:t>
            </a:r>
            <a:r>
              <a:rPr lang="da-DK" kern="1200" dirty="0" smtClean="0"/>
              <a:t> </a:t>
            </a:r>
          </a:p>
          <a:p>
            <a:pPr fontAlgn="t"/>
            <a:r>
              <a:rPr lang="da-DK" kern="1200" dirty="0" smtClean="0"/>
              <a:t>• The Danish </a:t>
            </a:r>
            <a:r>
              <a:rPr lang="da-DK" kern="1200" dirty="0" err="1" smtClean="0"/>
              <a:t>welfare</a:t>
            </a:r>
            <a:r>
              <a:rPr lang="da-DK" kern="1200" dirty="0" smtClean="0"/>
              <a:t> </a:t>
            </a:r>
            <a:r>
              <a:rPr lang="da-DK" kern="1200" dirty="0" err="1" smtClean="0"/>
              <a:t>state</a:t>
            </a:r>
            <a:r>
              <a:rPr lang="da-DK" kern="1200" dirty="0" smtClean="0"/>
              <a:t> </a:t>
            </a:r>
          </a:p>
          <a:p>
            <a:pPr fontAlgn="t"/>
            <a:r>
              <a:rPr lang="da-DK" kern="1200" dirty="0" smtClean="0"/>
              <a:t>• </a:t>
            </a:r>
            <a:r>
              <a:rPr lang="da-DK" kern="1200" dirty="0" err="1" smtClean="0"/>
              <a:t>What</a:t>
            </a:r>
            <a:r>
              <a:rPr lang="da-DK" kern="1200" dirty="0" smtClean="0"/>
              <a:t> is the </a:t>
            </a:r>
            <a:r>
              <a:rPr lang="da-DK" kern="1200" dirty="0" err="1" smtClean="0"/>
              <a:t>tax</a:t>
            </a:r>
            <a:r>
              <a:rPr lang="da-DK" kern="1200" dirty="0" smtClean="0"/>
              <a:t> </a:t>
            </a:r>
            <a:r>
              <a:rPr lang="da-DK" kern="1200" dirty="0" err="1" smtClean="0"/>
              <a:t>money</a:t>
            </a:r>
            <a:r>
              <a:rPr lang="da-DK" kern="1200" dirty="0" smtClean="0"/>
              <a:t> </a:t>
            </a:r>
            <a:r>
              <a:rPr lang="da-DK" kern="1200" dirty="0" err="1" smtClean="0"/>
              <a:t>used</a:t>
            </a:r>
            <a:r>
              <a:rPr lang="da-DK" kern="1200" dirty="0" smtClean="0"/>
              <a:t> for </a:t>
            </a:r>
          </a:p>
          <a:p>
            <a:pPr fontAlgn="t"/>
            <a:r>
              <a:rPr lang="da-DK" kern="1200" dirty="0" smtClean="0"/>
              <a:t>• </a:t>
            </a:r>
            <a:r>
              <a:rPr lang="da-DK" kern="1200" dirty="0" err="1" smtClean="0"/>
              <a:t>Moonlighting</a:t>
            </a:r>
            <a:r>
              <a:rPr lang="da-DK" kern="1200" dirty="0" smtClean="0"/>
              <a:t>/</a:t>
            </a:r>
            <a:r>
              <a:rPr lang="da-DK" kern="1200" dirty="0" err="1" smtClean="0"/>
              <a:t>undeclared</a:t>
            </a:r>
            <a:r>
              <a:rPr lang="da-DK" kern="1200" dirty="0" smtClean="0"/>
              <a:t> </a:t>
            </a:r>
            <a:r>
              <a:rPr lang="da-DK" kern="1200" dirty="0" err="1" smtClean="0"/>
              <a:t>work</a:t>
            </a:r>
            <a:r>
              <a:rPr lang="da-DK" kern="1200" dirty="0" smtClean="0"/>
              <a:t> </a:t>
            </a:r>
          </a:p>
          <a:p>
            <a:pPr fontAlgn="t"/>
            <a:r>
              <a:rPr lang="da-DK" kern="1200" dirty="0" smtClean="0"/>
              <a:t>• How to </a:t>
            </a:r>
            <a:r>
              <a:rPr lang="da-DK" kern="1200" dirty="0" err="1" smtClean="0"/>
              <a:t>avoid</a:t>
            </a:r>
            <a:r>
              <a:rPr lang="da-DK" kern="1200" dirty="0" smtClean="0"/>
              <a:t> </a:t>
            </a:r>
            <a:r>
              <a:rPr lang="da-DK" kern="1200" dirty="0" err="1" smtClean="0"/>
              <a:t>tax</a:t>
            </a:r>
            <a:r>
              <a:rPr lang="da-DK" kern="1200" dirty="0" smtClean="0"/>
              <a:t> </a:t>
            </a:r>
            <a:r>
              <a:rPr lang="da-DK" kern="1200" dirty="0" err="1" smtClean="0"/>
              <a:t>underpayment</a:t>
            </a:r>
            <a:r>
              <a:rPr lang="da-DK" kern="1200" dirty="0" smtClean="0"/>
              <a:t> </a:t>
            </a:r>
          </a:p>
          <a:p>
            <a:pPr fontAlgn="t"/>
            <a:r>
              <a:rPr lang="da-DK" kern="1200" dirty="0" smtClean="0"/>
              <a:t>• </a:t>
            </a:r>
            <a:r>
              <a:rPr lang="da-DK" kern="1200" dirty="0" smtClean="0"/>
              <a:t>SU (State Education </a:t>
            </a:r>
            <a:r>
              <a:rPr lang="da-DK" kern="1200" dirty="0" err="1" smtClean="0"/>
              <a:t>Grants</a:t>
            </a:r>
            <a:r>
              <a:rPr lang="da-DK" kern="1200" dirty="0" smtClean="0"/>
              <a:t>) </a:t>
            </a:r>
            <a:r>
              <a:rPr lang="da-DK" kern="1200" dirty="0" smtClean="0"/>
              <a:t>and </a:t>
            </a:r>
            <a:r>
              <a:rPr lang="da-DK" kern="1200" dirty="0" err="1" smtClean="0"/>
              <a:t>after-school</a:t>
            </a:r>
            <a:r>
              <a:rPr lang="da-DK" kern="1200" dirty="0" smtClean="0"/>
              <a:t> job</a:t>
            </a:r>
          </a:p>
          <a:p>
            <a:pPr fontAlgn="t"/>
            <a:r>
              <a:rPr lang="da-DK" kern="1200" dirty="0" smtClean="0"/>
              <a:t>• </a:t>
            </a:r>
            <a:r>
              <a:rPr lang="da-DK" kern="1200" dirty="0" err="1" smtClean="0"/>
              <a:t>Explanation</a:t>
            </a:r>
            <a:r>
              <a:rPr lang="da-DK" kern="1200" dirty="0" smtClean="0"/>
              <a:t> of </a:t>
            </a:r>
            <a:r>
              <a:rPr lang="da-DK" kern="1200" dirty="0" err="1" smtClean="0"/>
              <a:t>Tax</a:t>
            </a:r>
            <a:r>
              <a:rPr lang="da-DK" kern="1200" dirty="0" smtClean="0"/>
              <a:t> terms </a:t>
            </a:r>
            <a:r>
              <a:rPr lang="da-DK" kern="1200" dirty="0" smtClean="0"/>
              <a:t>– the </a:t>
            </a:r>
            <a:r>
              <a:rPr lang="da-DK" kern="1200" dirty="0" err="1" smtClean="0"/>
              <a:t>young</a:t>
            </a:r>
            <a:r>
              <a:rPr lang="da-DK" kern="1200" dirty="0" smtClean="0"/>
              <a:t> </a:t>
            </a:r>
            <a:r>
              <a:rPr lang="da-DK" kern="1200" dirty="0" err="1" smtClean="0"/>
              <a:t>citizens</a:t>
            </a:r>
            <a:r>
              <a:rPr lang="da-DK" kern="1200" dirty="0" smtClean="0"/>
              <a:t> </a:t>
            </a:r>
            <a:r>
              <a:rPr lang="da-DK" kern="1200" dirty="0" err="1" smtClean="0"/>
              <a:t>don’t</a:t>
            </a:r>
            <a:r>
              <a:rPr lang="da-DK" kern="1200" dirty="0" smtClean="0"/>
              <a:t> understand </a:t>
            </a:r>
            <a:r>
              <a:rPr lang="da-DK" kern="1200" dirty="0" err="1" smtClean="0"/>
              <a:t>our</a:t>
            </a:r>
            <a:r>
              <a:rPr lang="da-DK" kern="1200" dirty="0" smtClean="0"/>
              <a:t> </a:t>
            </a:r>
            <a:r>
              <a:rPr lang="da-DK" kern="1200" dirty="0" err="1" smtClean="0"/>
              <a:t>language</a:t>
            </a:r>
            <a:r>
              <a:rPr lang="da-DK" kern="1200" dirty="0" smtClean="0"/>
              <a:t> and </a:t>
            </a:r>
            <a:r>
              <a:rPr lang="da-DK" kern="1200" dirty="0" err="1" smtClean="0"/>
              <a:t>our</a:t>
            </a:r>
            <a:r>
              <a:rPr lang="da-DK" kern="1200" dirty="0" smtClean="0"/>
              <a:t> </a:t>
            </a:r>
            <a:r>
              <a:rPr lang="da-DK" kern="1200" dirty="0" err="1" smtClean="0"/>
              <a:t>terminology</a:t>
            </a:r>
            <a:r>
              <a:rPr lang="da-DK" kern="1200" dirty="0" smtClean="0"/>
              <a:t>.</a:t>
            </a:r>
            <a:endParaRPr lang="da-DK" kern="1200" dirty="0" smtClean="0"/>
          </a:p>
          <a:p>
            <a:pPr fontAlgn="t"/>
            <a:endParaRPr lang="da-DK" dirty="0"/>
          </a:p>
          <a:p>
            <a:pPr defTabSz="898960">
              <a:defRPr/>
            </a:pPr>
            <a:r>
              <a:rPr lang="en-US" dirty="0"/>
              <a:t>The timing </a:t>
            </a:r>
            <a:r>
              <a:rPr lang="en-US" dirty="0"/>
              <a:t>o</a:t>
            </a:r>
            <a:r>
              <a:rPr lang="en-US" dirty="0" smtClean="0"/>
              <a:t>f </a:t>
            </a:r>
            <a:r>
              <a:rPr lang="en-US" dirty="0"/>
              <a:t>the information is very important, so the Young people get to know about it at a point in their lives where it is present for them.</a:t>
            </a:r>
          </a:p>
          <a:p>
            <a:pPr rtl="0"/>
            <a:endParaRPr lang="en-US" dirty="0"/>
          </a:p>
          <a:p>
            <a:r>
              <a:rPr lang="en-US" dirty="0"/>
              <a:t>It may depend on age, whether they have after </a:t>
            </a:r>
            <a:r>
              <a:rPr lang="en-US" dirty="0" err="1"/>
              <a:t>shool</a:t>
            </a:r>
            <a:r>
              <a:rPr lang="en-US" dirty="0"/>
              <a:t>-job, they get </a:t>
            </a:r>
            <a:r>
              <a:rPr lang="en-US" dirty="0" err="1"/>
              <a:t>su</a:t>
            </a:r>
            <a:r>
              <a:rPr lang="en-US" dirty="0"/>
              <a:t> etc..</a:t>
            </a:r>
          </a:p>
          <a:p>
            <a:endParaRPr lang="en-US" dirty="0"/>
          </a:p>
          <a:p>
            <a:pPr defTabSz="898960">
              <a:defRPr/>
            </a:pPr>
            <a:r>
              <a:rPr lang="en-US" dirty="0"/>
              <a:t>in Denmark, young people aged over 18 years, studying at </a:t>
            </a:r>
            <a:r>
              <a:rPr lang="en-US" dirty="0" err="1"/>
              <a:t>gynnasiale</a:t>
            </a:r>
            <a:r>
              <a:rPr lang="en-US" dirty="0"/>
              <a:t> and higher education and certain vocational education, get a benefit. This benefit is called SU</a:t>
            </a:r>
            <a:r>
              <a:rPr lang="en-US" dirty="0" smtClean="0"/>
              <a:t>. And they</a:t>
            </a:r>
            <a:r>
              <a:rPr lang="en-US" baseline="0" dirty="0" smtClean="0"/>
              <a:t> get up to about 1000 us </a:t>
            </a:r>
            <a:r>
              <a:rPr lang="en-US" baseline="0" dirty="0" smtClean="0"/>
              <a:t>dollars </a:t>
            </a:r>
            <a:r>
              <a:rPr lang="en-US" baseline="0" dirty="0" smtClean="0"/>
              <a:t>pro month.</a:t>
            </a:r>
            <a:endParaRPr lang="en-US" dirty="0"/>
          </a:p>
          <a:p>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730404" indent="-280925" eaLnBrk="0" hangingPunct="0">
              <a:defRPr sz="3100">
                <a:solidFill>
                  <a:schemeClr val="tx1"/>
                </a:solidFill>
                <a:latin typeface="Arial" charset="0"/>
              </a:defRPr>
            </a:lvl2pPr>
            <a:lvl3pPr marL="1123700" indent="-224740" eaLnBrk="0" hangingPunct="0">
              <a:defRPr sz="3100">
                <a:solidFill>
                  <a:schemeClr val="tx1"/>
                </a:solidFill>
                <a:latin typeface="Arial" charset="0"/>
              </a:defRPr>
            </a:lvl3pPr>
            <a:lvl4pPr marL="1573181" indent="-224740" eaLnBrk="0" hangingPunct="0">
              <a:defRPr sz="3100">
                <a:solidFill>
                  <a:schemeClr val="tx1"/>
                </a:solidFill>
                <a:latin typeface="Arial" charset="0"/>
              </a:defRPr>
            </a:lvl4pPr>
            <a:lvl5pPr marL="2022661" indent="-224740" eaLnBrk="0" hangingPunct="0">
              <a:defRPr sz="3100">
                <a:solidFill>
                  <a:schemeClr val="tx1"/>
                </a:solidFill>
                <a:latin typeface="Arial" charset="0"/>
              </a:defRPr>
            </a:lvl5pPr>
            <a:lvl6pPr marL="2472141" indent="-224740" eaLnBrk="0" fontAlgn="base" hangingPunct="0">
              <a:spcBef>
                <a:spcPct val="0"/>
              </a:spcBef>
              <a:spcAft>
                <a:spcPct val="0"/>
              </a:spcAft>
              <a:defRPr sz="3100">
                <a:solidFill>
                  <a:schemeClr val="tx1"/>
                </a:solidFill>
                <a:latin typeface="Arial" charset="0"/>
              </a:defRPr>
            </a:lvl6pPr>
            <a:lvl7pPr marL="2921621" indent="-224740" eaLnBrk="0" fontAlgn="base" hangingPunct="0">
              <a:spcBef>
                <a:spcPct val="0"/>
              </a:spcBef>
              <a:spcAft>
                <a:spcPct val="0"/>
              </a:spcAft>
              <a:defRPr sz="3100">
                <a:solidFill>
                  <a:schemeClr val="tx1"/>
                </a:solidFill>
                <a:latin typeface="Arial" charset="0"/>
              </a:defRPr>
            </a:lvl7pPr>
            <a:lvl8pPr marL="3371101" indent="-224740" eaLnBrk="0" fontAlgn="base" hangingPunct="0">
              <a:spcBef>
                <a:spcPct val="0"/>
              </a:spcBef>
              <a:spcAft>
                <a:spcPct val="0"/>
              </a:spcAft>
              <a:defRPr sz="3100">
                <a:solidFill>
                  <a:schemeClr val="tx1"/>
                </a:solidFill>
                <a:latin typeface="Arial" charset="0"/>
              </a:defRPr>
            </a:lvl8pPr>
            <a:lvl9pPr marL="3820581" indent="-224740" eaLnBrk="0" fontAlgn="base" hangingPunct="0">
              <a:spcBef>
                <a:spcPct val="0"/>
              </a:spcBef>
              <a:spcAft>
                <a:spcPct val="0"/>
              </a:spcAft>
              <a:defRPr sz="3100">
                <a:solidFill>
                  <a:schemeClr val="tx1"/>
                </a:solidFill>
                <a:latin typeface="Arial" charset="0"/>
              </a:defRPr>
            </a:lvl9pPr>
          </a:lstStyle>
          <a:p>
            <a:fld id="{A75016BF-5078-46C8-AE08-7132B1544CA4}" type="slidenum">
              <a:rPr lang="da-DK" sz="1200">
                <a:latin typeface="Times" charset="0"/>
              </a:rPr>
              <a:pPr/>
              <a:t>5</a:t>
            </a:fld>
            <a:endParaRPr lang="da-DK" sz="1200">
              <a:latin typeface="Times" charset="0"/>
            </a:endParaRPr>
          </a:p>
        </p:txBody>
      </p:sp>
      <p:sp>
        <p:nvSpPr>
          <p:cNvPr id="53251" name="Rectangle 7"/>
          <p:cNvSpPr txBox="1">
            <a:spLocks noGrp="1" noChangeArrowheads="1"/>
          </p:cNvSpPr>
          <p:nvPr/>
        </p:nvSpPr>
        <p:spPr bwMode="auto">
          <a:xfrm>
            <a:off x="3776868" y="9285003"/>
            <a:ext cx="2890665" cy="48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nchor="b"/>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r" eaLnBrk="1" hangingPunct="1"/>
            <a:fld id="{B8E58399-122E-46BE-B259-A3F01ACFCE47}" type="slidenum">
              <a:rPr lang="en-US" sz="1200"/>
              <a:pPr algn="r" eaLnBrk="1" hangingPunct="1"/>
              <a:t>5</a:t>
            </a:fld>
            <a:endParaRPr lang="en-US" sz="1200"/>
          </a:p>
        </p:txBody>
      </p:sp>
      <p:sp>
        <p:nvSpPr>
          <p:cNvPr id="53252" name="Rectangle 2"/>
          <p:cNvSpPr>
            <a:spLocks noGrp="1" noRot="1" noChangeAspect="1" noChangeArrowheads="1" noTextEdit="1"/>
          </p:cNvSpPr>
          <p:nvPr>
            <p:ph type="sldImg"/>
          </p:nvPr>
        </p:nvSpPr>
        <p:spPr>
          <a:xfrm>
            <a:off x="890588" y="733425"/>
            <a:ext cx="4887912" cy="3665538"/>
          </a:xfrm>
          <a:ln/>
        </p:spPr>
      </p:sp>
      <p:sp>
        <p:nvSpPr>
          <p:cNvPr id="53253" name="Rectangle 3"/>
          <p:cNvSpPr>
            <a:spLocks noGrp="1" noChangeArrowheads="1"/>
          </p:cNvSpPr>
          <p:nvPr>
            <p:ph type="body" idx="1"/>
          </p:nvPr>
        </p:nvSpPr>
        <p:spPr>
          <a:xfrm>
            <a:off x="666599" y="4644066"/>
            <a:ext cx="5335893" cy="43986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8960">
              <a:defRPr/>
            </a:pPr>
            <a:r>
              <a:rPr lang="en-US" dirty="0"/>
              <a:t>we try to help young people to get a good start, to make sure that they pay the right tax, no more or no less!</a:t>
            </a:r>
          </a:p>
          <a:p>
            <a:pPr defTabSz="898960">
              <a:defRPr/>
            </a:pPr>
            <a:endParaRPr lang="en-US" dirty="0"/>
          </a:p>
          <a:p>
            <a:pPr marL="561851" indent="-561851">
              <a:buFont typeface="Arial" panose="020B0604020202020204" pitchFamily="34" charset="0"/>
              <a:buChar char="•"/>
            </a:pPr>
            <a:r>
              <a:rPr lang="en-US" dirty="0"/>
              <a:t>We want them to be good citizens</a:t>
            </a:r>
          </a:p>
          <a:p>
            <a:endParaRPr lang="en-US" dirty="0"/>
          </a:p>
          <a:p>
            <a:pPr marL="561851" indent="-561851">
              <a:buFont typeface="Arial" panose="020B0604020202020204" pitchFamily="34" charset="0"/>
              <a:buChar char="•"/>
            </a:pPr>
            <a:r>
              <a:rPr lang="en-US" dirty="0"/>
              <a:t>We want to help them to get a good start in terms of finances</a:t>
            </a:r>
          </a:p>
          <a:p>
            <a:pPr marL="561851" indent="-561851">
              <a:buFont typeface="Arial" panose="020B0604020202020204" pitchFamily="34" charset="0"/>
              <a:buChar char="•"/>
            </a:pPr>
            <a:endParaRPr lang="en-US" dirty="0"/>
          </a:p>
          <a:p>
            <a:pPr marL="561851" indent="-561851">
              <a:buFont typeface="Arial" panose="020B0604020202020204" pitchFamily="34" charset="0"/>
              <a:buChar char="•"/>
            </a:pPr>
            <a:r>
              <a:rPr lang="en-US" dirty="0"/>
              <a:t>We want them to know their </a:t>
            </a:r>
            <a:r>
              <a:rPr lang="en-US" dirty="0" smtClean="0"/>
              <a:t>rights </a:t>
            </a:r>
            <a:r>
              <a:rPr lang="en-US" dirty="0" smtClean="0"/>
              <a:t>and their obligations </a:t>
            </a:r>
          </a:p>
          <a:p>
            <a:pPr eaLnBrk="1" hangingPunct="1"/>
            <a:endParaRPr lang="da-DK"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730404" indent="-280925" eaLnBrk="0" hangingPunct="0">
              <a:defRPr sz="3100">
                <a:solidFill>
                  <a:schemeClr val="tx1"/>
                </a:solidFill>
                <a:latin typeface="Arial" charset="0"/>
              </a:defRPr>
            </a:lvl2pPr>
            <a:lvl3pPr marL="1123700" indent="-224740" eaLnBrk="0" hangingPunct="0">
              <a:defRPr sz="3100">
                <a:solidFill>
                  <a:schemeClr val="tx1"/>
                </a:solidFill>
                <a:latin typeface="Arial" charset="0"/>
              </a:defRPr>
            </a:lvl3pPr>
            <a:lvl4pPr marL="1573181" indent="-224740" eaLnBrk="0" hangingPunct="0">
              <a:defRPr sz="3100">
                <a:solidFill>
                  <a:schemeClr val="tx1"/>
                </a:solidFill>
                <a:latin typeface="Arial" charset="0"/>
              </a:defRPr>
            </a:lvl4pPr>
            <a:lvl5pPr marL="2022661" indent="-224740" eaLnBrk="0" hangingPunct="0">
              <a:defRPr sz="3100">
                <a:solidFill>
                  <a:schemeClr val="tx1"/>
                </a:solidFill>
                <a:latin typeface="Arial" charset="0"/>
              </a:defRPr>
            </a:lvl5pPr>
            <a:lvl6pPr marL="2472141" indent="-224740" eaLnBrk="0" fontAlgn="base" hangingPunct="0">
              <a:spcBef>
                <a:spcPct val="0"/>
              </a:spcBef>
              <a:spcAft>
                <a:spcPct val="0"/>
              </a:spcAft>
              <a:defRPr sz="3100">
                <a:solidFill>
                  <a:schemeClr val="tx1"/>
                </a:solidFill>
                <a:latin typeface="Arial" charset="0"/>
              </a:defRPr>
            </a:lvl6pPr>
            <a:lvl7pPr marL="2921621" indent="-224740" eaLnBrk="0" fontAlgn="base" hangingPunct="0">
              <a:spcBef>
                <a:spcPct val="0"/>
              </a:spcBef>
              <a:spcAft>
                <a:spcPct val="0"/>
              </a:spcAft>
              <a:defRPr sz="3100">
                <a:solidFill>
                  <a:schemeClr val="tx1"/>
                </a:solidFill>
                <a:latin typeface="Arial" charset="0"/>
              </a:defRPr>
            </a:lvl7pPr>
            <a:lvl8pPr marL="3371101" indent="-224740" eaLnBrk="0" fontAlgn="base" hangingPunct="0">
              <a:spcBef>
                <a:spcPct val="0"/>
              </a:spcBef>
              <a:spcAft>
                <a:spcPct val="0"/>
              </a:spcAft>
              <a:defRPr sz="3100">
                <a:solidFill>
                  <a:schemeClr val="tx1"/>
                </a:solidFill>
                <a:latin typeface="Arial" charset="0"/>
              </a:defRPr>
            </a:lvl8pPr>
            <a:lvl9pPr marL="3820581" indent="-224740" eaLnBrk="0" fontAlgn="base" hangingPunct="0">
              <a:spcBef>
                <a:spcPct val="0"/>
              </a:spcBef>
              <a:spcAft>
                <a:spcPct val="0"/>
              </a:spcAft>
              <a:defRPr sz="3100">
                <a:solidFill>
                  <a:schemeClr val="tx1"/>
                </a:solidFill>
                <a:latin typeface="Arial" charset="0"/>
              </a:defRPr>
            </a:lvl9pPr>
          </a:lstStyle>
          <a:p>
            <a:fld id="{A75016BF-5078-46C8-AE08-7132B1544CA4}" type="slidenum">
              <a:rPr lang="da-DK" sz="1200">
                <a:latin typeface="Times" charset="0"/>
              </a:rPr>
              <a:pPr/>
              <a:t>6</a:t>
            </a:fld>
            <a:endParaRPr lang="da-DK" sz="1200">
              <a:latin typeface="Times" charset="0"/>
            </a:endParaRPr>
          </a:p>
        </p:txBody>
      </p:sp>
      <p:sp>
        <p:nvSpPr>
          <p:cNvPr id="53251" name="Rectangle 7"/>
          <p:cNvSpPr txBox="1">
            <a:spLocks noGrp="1" noChangeArrowheads="1"/>
          </p:cNvSpPr>
          <p:nvPr/>
        </p:nvSpPr>
        <p:spPr bwMode="auto">
          <a:xfrm>
            <a:off x="3776868" y="9285003"/>
            <a:ext cx="2890665" cy="48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nchor="b"/>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r" eaLnBrk="1" hangingPunct="1"/>
            <a:fld id="{B8E58399-122E-46BE-B259-A3F01ACFCE47}" type="slidenum">
              <a:rPr lang="en-US" sz="1200"/>
              <a:pPr algn="r" eaLnBrk="1" hangingPunct="1"/>
              <a:t>6</a:t>
            </a:fld>
            <a:endParaRPr lang="en-US" sz="1200"/>
          </a:p>
        </p:txBody>
      </p:sp>
      <p:sp>
        <p:nvSpPr>
          <p:cNvPr id="53252" name="Rectangle 2"/>
          <p:cNvSpPr>
            <a:spLocks noGrp="1" noRot="1" noChangeAspect="1" noChangeArrowheads="1" noTextEdit="1"/>
          </p:cNvSpPr>
          <p:nvPr>
            <p:ph type="sldImg"/>
          </p:nvPr>
        </p:nvSpPr>
        <p:spPr>
          <a:xfrm>
            <a:off x="890588" y="733425"/>
            <a:ext cx="4887912" cy="3665538"/>
          </a:xfrm>
          <a:ln/>
        </p:spPr>
      </p:sp>
      <p:sp>
        <p:nvSpPr>
          <p:cNvPr id="53253" name="Rectangle 3"/>
          <p:cNvSpPr>
            <a:spLocks noGrp="1" noChangeArrowheads="1"/>
          </p:cNvSpPr>
          <p:nvPr>
            <p:ph type="body" idx="1"/>
          </p:nvPr>
        </p:nvSpPr>
        <p:spPr>
          <a:xfrm>
            <a:off x="666599" y="4644066"/>
            <a:ext cx="5335893" cy="43986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70000"/>
              </a:lnSpc>
            </a:pPr>
            <a:r>
              <a:rPr lang="en-US" sz="1200" b="1" dirty="0" smtClean="0">
                <a:solidFill>
                  <a:schemeClr val="accent4"/>
                </a:solidFill>
              </a:rPr>
              <a:t>We try to make contact with the young people on different channels</a:t>
            </a:r>
          </a:p>
          <a:p>
            <a:pPr marL="285750" indent="-285750" eaLnBrk="1" hangingPunct="1">
              <a:lnSpc>
                <a:spcPct val="70000"/>
              </a:lnSpc>
              <a:buFont typeface="Arial" panose="020B0604020202020204" pitchFamily="34" charset="0"/>
              <a:buChar char="•"/>
            </a:pPr>
            <a:r>
              <a:rPr lang="en-US" dirty="0" smtClean="0">
                <a:solidFill>
                  <a:schemeClr val="tx2"/>
                </a:solidFill>
              </a:rPr>
              <a:t>Via websites</a:t>
            </a:r>
          </a:p>
          <a:p>
            <a:pPr marL="285750" indent="-285750" eaLnBrk="1" hangingPunct="1">
              <a:lnSpc>
                <a:spcPct val="70000"/>
              </a:lnSpc>
              <a:buFont typeface="Arial" panose="020B0604020202020204" pitchFamily="34" charset="0"/>
              <a:buChar char="•"/>
            </a:pPr>
            <a:r>
              <a:rPr lang="en-US" dirty="0" smtClean="0">
                <a:solidFill>
                  <a:schemeClr val="tx2"/>
                </a:solidFill>
              </a:rPr>
              <a:t>Via social media</a:t>
            </a:r>
          </a:p>
          <a:p>
            <a:pPr marL="285750" indent="-285750" eaLnBrk="1" hangingPunct="1">
              <a:lnSpc>
                <a:spcPct val="70000"/>
              </a:lnSpc>
              <a:buFont typeface="Arial" panose="020B0604020202020204" pitchFamily="34" charset="0"/>
              <a:buChar char="•"/>
            </a:pPr>
            <a:r>
              <a:rPr lang="en-US" dirty="0" smtClean="0">
                <a:solidFill>
                  <a:schemeClr val="tx2"/>
                </a:solidFill>
              </a:rPr>
              <a:t>Via ambassadors</a:t>
            </a:r>
          </a:p>
          <a:p>
            <a:pPr marL="285750" indent="-285750" eaLnBrk="1" hangingPunct="1">
              <a:lnSpc>
                <a:spcPct val="70000"/>
              </a:lnSpc>
              <a:buFont typeface="Arial" panose="020B0604020202020204" pitchFamily="34" charset="0"/>
              <a:buChar char="•"/>
            </a:pPr>
            <a:r>
              <a:rPr lang="en-US" dirty="0" smtClean="0">
                <a:solidFill>
                  <a:schemeClr val="tx2"/>
                </a:solidFill>
              </a:rPr>
              <a:t>Via personal contact</a:t>
            </a:r>
          </a:p>
          <a:p>
            <a:pPr fontAlgn="t"/>
            <a:endParaRPr lang="da-DK" dirty="0" smtClean="0"/>
          </a:p>
          <a:p>
            <a:pPr fontAlgn="t"/>
            <a:endParaRPr lang="da-DK" dirty="0" smtClean="0"/>
          </a:p>
          <a:p>
            <a:pPr fontAlgn="t"/>
            <a:r>
              <a:rPr lang="da-DK" dirty="0" err="1" smtClean="0"/>
              <a:t>We</a:t>
            </a:r>
            <a:r>
              <a:rPr lang="da-DK" dirty="0" smtClean="0"/>
              <a:t> </a:t>
            </a:r>
            <a:r>
              <a:rPr lang="da-DK" dirty="0" err="1"/>
              <a:t>attend</a:t>
            </a:r>
            <a:r>
              <a:rPr lang="da-DK" dirty="0"/>
              <a:t> </a:t>
            </a:r>
            <a:r>
              <a:rPr lang="da-DK" dirty="0" err="1"/>
              <a:t>schools</a:t>
            </a:r>
            <a:r>
              <a:rPr lang="da-DK" dirty="0"/>
              <a:t> and </a:t>
            </a:r>
            <a:r>
              <a:rPr lang="da-DK" dirty="0" err="1"/>
              <a:t>teach</a:t>
            </a:r>
            <a:r>
              <a:rPr lang="da-DK" dirty="0"/>
              <a:t> the </a:t>
            </a:r>
            <a:r>
              <a:rPr lang="da-DK" dirty="0" err="1"/>
              <a:t>young</a:t>
            </a:r>
            <a:r>
              <a:rPr lang="da-DK" dirty="0"/>
              <a:t> </a:t>
            </a:r>
            <a:r>
              <a:rPr lang="da-DK" dirty="0" err="1"/>
              <a:t>citizens</a:t>
            </a:r>
            <a:r>
              <a:rPr lang="da-DK" dirty="0"/>
              <a:t> - </a:t>
            </a:r>
            <a:r>
              <a:rPr lang="da-DK" dirty="0" err="1"/>
              <a:t>sometimes</a:t>
            </a:r>
            <a:r>
              <a:rPr lang="da-DK" dirty="0"/>
              <a:t> </a:t>
            </a:r>
            <a:r>
              <a:rPr lang="da-DK" dirty="0" err="1"/>
              <a:t>it's</a:t>
            </a:r>
            <a:r>
              <a:rPr lang="da-DK" dirty="0"/>
              <a:t> in </a:t>
            </a:r>
            <a:r>
              <a:rPr lang="da-DK" dirty="0" err="1"/>
              <a:t>classrooms</a:t>
            </a:r>
            <a:r>
              <a:rPr lang="da-DK" dirty="0"/>
              <a:t>, </a:t>
            </a:r>
            <a:r>
              <a:rPr lang="da-DK" dirty="0" err="1"/>
              <a:t>sometimes</a:t>
            </a:r>
            <a:r>
              <a:rPr lang="da-DK" dirty="0"/>
              <a:t> large meetings and </a:t>
            </a:r>
            <a:r>
              <a:rPr lang="da-DK" dirty="0" err="1"/>
              <a:t>other</a:t>
            </a:r>
            <a:r>
              <a:rPr lang="da-DK" dirty="0"/>
              <a:t> times it is a </a:t>
            </a:r>
            <a:r>
              <a:rPr lang="da-DK" dirty="0" err="1"/>
              <a:t>little</a:t>
            </a:r>
            <a:r>
              <a:rPr lang="da-DK" dirty="0"/>
              <a:t> </a:t>
            </a:r>
            <a:r>
              <a:rPr lang="da-DK" dirty="0" err="1"/>
              <a:t>presentation</a:t>
            </a:r>
            <a:r>
              <a:rPr lang="da-DK" dirty="0"/>
              <a:t> at morning </a:t>
            </a:r>
            <a:r>
              <a:rPr lang="da-DK" dirty="0" err="1"/>
              <a:t>assembly</a:t>
            </a:r>
            <a:r>
              <a:rPr lang="da-DK" dirty="0"/>
              <a:t> and </a:t>
            </a:r>
            <a:r>
              <a:rPr lang="da-DK" dirty="0" err="1"/>
              <a:t>subsequent</a:t>
            </a:r>
            <a:r>
              <a:rPr lang="da-DK" dirty="0"/>
              <a:t> cafe meetings, </a:t>
            </a:r>
            <a:r>
              <a:rPr lang="da-DK" dirty="0" err="1"/>
              <a:t>where</a:t>
            </a:r>
            <a:r>
              <a:rPr lang="da-DK" dirty="0"/>
              <a:t> </a:t>
            </a:r>
            <a:r>
              <a:rPr lang="da-DK" dirty="0" err="1"/>
              <a:t>young</a:t>
            </a:r>
            <a:r>
              <a:rPr lang="da-DK" dirty="0"/>
              <a:t> </a:t>
            </a:r>
            <a:r>
              <a:rPr lang="da-DK" dirty="0" err="1"/>
              <a:t>people</a:t>
            </a:r>
            <a:r>
              <a:rPr lang="da-DK" dirty="0"/>
              <a:t> </a:t>
            </a:r>
            <a:r>
              <a:rPr lang="da-DK" dirty="0" err="1"/>
              <a:t>can</a:t>
            </a:r>
            <a:r>
              <a:rPr lang="da-DK" dirty="0"/>
              <a:t> </a:t>
            </a:r>
            <a:r>
              <a:rPr lang="da-DK" dirty="0" err="1"/>
              <a:t>come</a:t>
            </a:r>
            <a:r>
              <a:rPr lang="da-DK" dirty="0"/>
              <a:t> and </a:t>
            </a:r>
            <a:r>
              <a:rPr lang="da-DK" dirty="0" err="1"/>
              <a:t>learn</a:t>
            </a:r>
            <a:r>
              <a:rPr lang="da-DK" dirty="0"/>
              <a:t> </a:t>
            </a:r>
            <a:r>
              <a:rPr lang="da-DK" dirty="0" err="1"/>
              <a:t>about</a:t>
            </a:r>
            <a:r>
              <a:rPr lang="da-DK" dirty="0"/>
              <a:t> </a:t>
            </a:r>
            <a:r>
              <a:rPr lang="da-DK" dirty="0" err="1"/>
              <a:t>their</a:t>
            </a:r>
            <a:r>
              <a:rPr lang="da-DK" dirty="0"/>
              <a:t> </a:t>
            </a:r>
            <a:r>
              <a:rPr lang="da-DK" dirty="0" err="1"/>
              <a:t>taxes</a:t>
            </a:r>
            <a:r>
              <a:rPr lang="da-DK" dirty="0"/>
              <a:t>. </a:t>
            </a:r>
          </a:p>
          <a:p>
            <a:pPr fontAlgn="t"/>
            <a:endParaRPr lang="da-DK" dirty="0" smtClean="0"/>
          </a:p>
          <a:p>
            <a:pPr fontAlgn="t"/>
            <a:r>
              <a:rPr lang="da-DK" dirty="0" smtClean="0"/>
              <a:t>Last </a:t>
            </a:r>
            <a:r>
              <a:rPr lang="da-DK" dirty="0" err="1" smtClean="0"/>
              <a:t>year</a:t>
            </a:r>
            <a:r>
              <a:rPr lang="da-DK" baseline="0" dirty="0" smtClean="0"/>
              <a:t> </a:t>
            </a:r>
            <a:r>
              <a:rPr lang="da-DK" baseline="0" dirty="0" err="1" smtClean="0"/>
              <a:t>we</a:t>
            </a:r>
            <a:r>
              <a:rPr lang="da-DK" baseline="0" dirty="0" smtClean="0"/>
              <a:t> have </a:t>
            </a:r>
            <a:r>
              <a:rPr lang="da-DK" baseline="0" dirty="0" err="1" smtClean="0"/>
              <a:t>personal</a:t>
            </a:r>
            <a:r>
              <a:rPr lang="da-DK" baseline="0" dirty="0" smtClean="0"/>
              <a:t> </a:t>
            </a:r>
            <a:r>
              <a:rPr lang="da-DK" baseline="0" dirty="0" err="1" smtClean="0"/>
              <a:t>contact</a:t>
            </a:r>
            <a:r>
              <a:rPr lang="da-DK" baseline="0" dirty="0" smtClean="0"/>
              <a:t> with </a:t>
            </a:r>
            <a:r>
              <a:rPr lang="da-DK" baseline="0" dirty="0" err="1" smtClean="0"/>
              <a:t>about</a:t>
            </a:r>
            <a:r>
              <a:rPr lang="da-DK" baseline="0" dirty="0" smtClean="0"/>
              <a:t> 16.ooo </a:t>
            </a:r>
            <a:r>
              <a:rPr lang="da-DK" baseline="0" dirty="0" err="1" smtClean="0"/>
              <a:t>young</a:t>
            </a:r>
            <a:r>
              <a:rPr lang="da-DK" baseline="0" dirty="0" smtClean="0"/>
              <a:t> </a:t>
            </a:r>
            <a:r>
              <a:rPr lang="da-DK" baseline="0" dirty="0" err="1" smtClean="0"/>
              <a:t>citizens</a:t>
            </a:r>
            <a:r>
              <a:rPr lang="da-DK" baseline="0" dirty="0" smtClean="0"/>
              <a:t>.</a:t>
            </a:r>
            <a:endParaRPr lang="da-DK" dirty="0"/>
          </a:p>
          <a:p>
            <a:pPr fontAlgn="t"/>
            <a:r>
              <a:rPr lang="da-DK" dirty="0"/>
              <a:t/>
            </a:r>
            <a:br>
              <a:rPr lang="da-DK" dirty="0"/>
            </a:br>
            <a:endParaRPr lang="da-DK"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730404" indent="-280925" eaLnBrk="0" hangingPunct="0">
              <a:defRPr sz="3100">
                <a:solidFill>
                  <a:schemeClr val="tx1"/>
                </a:solidFill>
                <a:latin typeface="Arial" charset="0"/>
              </a:defRPr>
            </a:lvl2pPr>
            <a:lvl3pPr marL="1123700" indent="-224740" eaLnBrk="0" hangingPunct="0">
              <a:defRPr sz="3100">
                <a:solidFill>
                  <a:schemeClr val="tx1"/>
                </a:solidFill>
                <a:latin typeface="Arial" charset="0"/>
              </a:defRPr>
            </a:lvl3pPr>
            <a:lvl4pPr marL="1573181" indent="-224740" eaLnBrk="0" hangingPunct="0">
              <a:defRPr sz="3100">
                <a:solidFill>
                  <a:schemeClr val="tx1"/>
                </a:solidFill>
                <a:latin typeface="Arial" charset="0"/>
              </a:defRPr>
            </a:lvl4pPr>
            <a:lvl5pPr marL="2022661" indent="-224740" eaLnBrk="0" hangingPunct="0">
              <a:defRPr sz="3100">
                <a:solidFill>
                  <a:schemeClr val="tx1"/>
                </a:solidFill>
                <a:latin typeface="Arial" charset="0"/>
              </a:defRPr>
            </a:lvl5pPr>
            <a:lvl6pPr marL="2472141" indent="-224740" eaLnBrk="0" fontAlgn="base" hangingPunct="0">
              <a:spcBef>
                <a:spcPct val="0"/>
              </a:spcBef>
              <a:spcAft>
                <a:spcPct val="0"/>
              </a:spcAft>
              <a:defRPr sz="3100">
                <a:solidFill>
                  <a:schemeClr val="tx1"/>
                </a:solidFill>
                <a:latin typeface="Arial" charset="0"/>
              </a:defRPr>
            </a:lvl6pPr>
            <a:lvl7pPr marL="2921621" indent="-224740" eaLnBrk="0" fontAlgn="base" hangingPunct="0">
              <a:spcBef>
                <a:spcPct val="0"/>
              </a:spcBef>
              <a:spcAft>
                <a:spcPct val="0"/>
              </a:spcAft>
              <a:defRPr sz="3100">
                <a:solidFill>
                  <a:schemeClr val="tx1"/>
                </a:solidFill>
                <a:latin typeface="Arial" charset="0"/>
              </a:defRPr>
            </a:lvl7pPr>
            <a:lvl8pPr marL="3371101" indent="-224740" eaLnBrk="0" fontAlgn="base" hangingPunct="0">
              <a:spcBef>
                <a:spcPct val="0"/>
              </a:spcBef>
              <a:spcAft>
                <a:spcPct val="0"/>
              </a:spcAft>
              <a:defRPr sz="3100">
                <a:solidFill>
                  <a:schemeClr val="tx1"/>
                </a:solidFill>
                <a:latin typeface="Arial" charset="0"/>
              </a:defRPr>
            </a:lvl8pPr>
            <a:lvl9pPr marL="3820581" indent="-224740" eaLnBrk="0" fontAlgn="base" hangingPunct="0">
              <a:spcBef>
                <a:spcPct val="0"/>
              </a:spcBef>
              <a:spcAft>
                <a:spcPct val="0"/>
              </a:spcAft>
              <a:defRPr sz="3100">
                <a:solidFill>
                  <a:schemeClr val="tx1"/>
                </a:solidFill>
                <a:latin typeface="Arial" charset="0"/>
              </a:defRPr>
            </a:lvl9pPr>
          </a:lstStyle>
          <a:p>
            <a:fld id="{A75016BF-5078-46C8-AE08-7132B1544CA4}" type="slidenum">
              <a:rPr lang="da-DK" sz="1200">
                <a:latin typeface="Times" charset="0"/>
              </a:rPr>
              <a:pPr/>
              <a:t>7</a:t>
            </a:fld>
            <a:endParaRPr lang="da-DK" sz="1200">
              <a:latin typeface="Times" charset="0"/>
            </a:endParaRPr>
          </a:p>
        </p:txBody>
      </p:sp>
      <p:sp>
        <p:nvSpPr>
          <p:cNvPr id="53251" name="Rectangle 7"/>
          <p:cNvSpPr txBox="1">
            <a:spLocks noGrp="1" noChangeArrowheads="1"/>
          </p:cNvSpPr>
          <p:nvPr/>
        </p:nvSpPr>
        <p:spPr bwMode="auto">
          <a:xfrm>
            <a:off x="3776868" y="9285003"/>
            <a:ext cx="2890665" cy="48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nchor="b"/>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r" eaLnBrk="1" hangingPunct="1"/>
            <a:fld id="{B8E58399-122E-46BE-B259-A3F01ACFCE47}" type="slidenum">
              <a:rPr lang="en-US" sz="1200"/>
              <a:pPr algn="r" eaLnBrk="1" hangingPunct="1"/>
              <a:t>7</a:t>
            </a:fld>
            <a:endParaRPr lang="en-US" sz="1200"/>
          </a:p>
        </p:txBody>
      </p:sp>
      <p:sp>
        <p:nvSpPr>
          <p:cNvPr id="53252" name="Rectangle 2"/>
          <p:cNvSpPr>
            <a:spLocks noGrp="1" noRot="1" noChangeAspect="1" noChangeArrowheads="1" noTextEdit="1"/>
          </p:cNvSpPr>
          <p:nvPr>
            <p:ph type="sldImg"/>
          </p:nvPr>
        </p:nvSpPr>
        <p:spPr>
          <a:xfrm>
            <a:off x="890588" y="733425"/>
            <a:ext cx="4887912" cy="3665538"/>
          </a:xfrm>
          <a:ln/>
        </p:spPr>
      </p:sp>
      <p:sp>
        <p:nvSpPr>
          <p:cNvPr id="53253" name="Rectangle 3"/>
          <p:cNvSpPr>
            <a:spLocks noGrp="1" noChangeArrowheads="1"/>
          </p:cNvSpPr>
          <p:nvPr>
            <p:ph type="body" idx="1"/>
          </p:nvPr>
        </p:nvSpPr>
        <p:spPr>
          <a:xfrm>
            <a:off x="666599" y="4644066"/>
            <a:ext cx="5335893" cy="43986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8960">
              <a:defRPr/>
            </a:pPr>
            <a:r>
              <a:rPr lang="en-US" dirty="0"/>
              <a:t>In our education of the young people we use </a:t>
            </a:r>
          </a:p>
          <a:p>
            <a:pPr defTabSz="898960">
              <a:defRPr/>
            </a:pPr>
            <a:endParaRPr lang="en-US" dirty="0"/>
          </a:p>
          <a:p>
            <a:pPr defTabSz="898960">
              <a:defRPr/>
            </a:pPr>
            <a:r>
              <a:rPr lang="en-US" dirty="0"/>
              <a:t>The website skat.dk/unge </a:t>
            </a:r>
            <a:br>
              <a:rPr lang="en-US" dirty="0"/>
            </a:br>
            <a:r>
              <a:rPr lang="en-US" dirty="0"/>
              <a:t>The site is aimed at 15</a:t>
            </a:r>
            <a:r>
              <a:rPr lang="en-US" dirty="0" smtClean="0"/>
              <a:t>-25 </a:t>
            </a:r>
            <a:r>
              <a:rPr lang="en-US" dirty="0"/>
              <a:t>year-olds and is designed in close cooperation with young citizens. </a:t>
            </a:r>
          </a:p>
          <a:p>
            <a:pPr defTabSz="898960">
              <a:defRPr/>
            </a:pPr>
            <a:r>
              <a:rPr lang="en-US" dirty="0"/>
              <a:t>The purpose of this site is to make young citizens digitally self-reliant in </a:t>
            </a:r>
            <a:r>
              <a:rPr lang="en-US" dirty="0" smtClean="0"/>
              <a:t>e-services.</a:t>
            </a:r>
            <a:endParaRPr lang="en-US" dirty="0"/>
          </a:p>
          <a:p>
            <a:pPr defTabSz="898960">
              <a:defRPr/>
            </a:pPr>
            <a:r>
              <a:rPr lang="en-US" dirty="0"/>
              <a:t>The site has been prepared on the basis of previous projects and studies. These insights showed how young people experiencing barriers to manage their own tax affairs. The site is built on the situations in which young people should do something - when they get a after-school job, </a:t>
            </a:r>
            <a:r>
              <a:rPr lang="en-US" dirty="0" err="1"/>
              <a:t>recieve</a:t>
            </a:r>
            <a:r>
              <a:rPr lang="en-US" dirty="0"/>
              <a:t> SU etc.. – The site contains short and concise guide features. </a:t>
            </a:r>
          </a:p>
          <a:p>
            <a:pPr defTabSz="898960">
              <a:defRPr/>
            </a:pPr>
            <a:endParaRPr lang="en-US" dirty="0"/>
          </a:p>
          <a:p>
            <a:pPr defTabSz="898960">
              <a:defRPr/>
            </a:pPr>
            <a:endParaRPr lang="en-US" dirty="0"/>
          </a:p>
          <a:p>
            <a:pPr defTabSz="898960">
              <a:defRPr/>
            </a:pPr>
            <a:r>
              <a:rPr lang="en-US" dirty="0"/>
              <a:t>The website skat.dk/</a:t>
            </a:r>
            <a:r>
              <a:rPr lang="en-US" dirty="0" err="1"/>
              <a:t>skole</a:t>
            </a:r>
            <a:r>
              <a:rPr lang="en-US" dirty="0"/>
              <a:t> </a:t>
            </a:r>
            <a:br>
              <a:rPr lang="en-US" dirty="0"/>
            </a:br>
            <a:r>
              <a:rPr lang="en-US" dirty="0"/>
              <a:t>The purpose of the site is to provide educational material on tax that teachers can use in their teaching. The site contains various tasks dilemma and exercises, and a power point show about tax and society. </a:t>
            </a:r>
            <a:br>
              <a:rPr lang="en-US" dirty="0"/>
            </a:br>
            <a:r>
              <a:rPr lang="en-US" dirty="0"/>
              <a:t/>
            </a:r>
            <a:br>
              <a:rPr lang="en-US" dirty="0"/>
            </a:br>
            <a:r>
              <a:rPr lang="en-US" dirty="0"/>
              <a:t>The desire is to get the Ministry of Education to highlight the concept of tax in order that it becomes a mandatory part of the curriculum in certain subjects and grade levels in elementary and secondary schools / business schools. </a:t>
            </a:r>
            <a:br>
              <a:rPr lang="en-US" dirty="0"/>
            </a:br>
            <a:r>
              <a:rPr lang="en-US" dirty="0"/>
              <a:t/>
            </a:r>
            <a:br>
              <a:rPr lang="en-US" dirty="0"/>
            </a:br>
            <a:r>
              <a:rPr lang="en-US" dirty="0"/>
              <a:t>It is our intention that by the end of Q1 2015, we have a teaching material / concept ready, so that teachers can undertake the education of the students.</a:t>
            </a:r>
          </a:p>
          <a:p>
            <a:pPr defTabSz="898960">
              <a:defRPr/>
            </a:pPr>
            <a:endParaRPr lang="en-US" dirty="0"/>
          </a:p>
          <a:p>
            <a:pPr defTabSz="898960">
              <a:defRPr/>
            </a:pPr>
            <a:endParaRPr lang="en-US" dirty="0"/>
          </a:p>
          <a:p>
            <a:pPr eaLnBrk="1" hangingPunct="1"/>
            <a:r>
              <a:rPr lang="da-DK" dirty="0" smtClean="0"/>
              <a:t>Skat.dk </a:t>
            </a:r>
            <a:r>
              <a:rPr lang="da-DK" dirty="0" err="1" smtClean="0"/>
              <a:t>study</a:t>
            </a:r>
            <a:endParaRPr lang="da-DK" dirty="0" smtClean="0"/>
          </a:p>
          <a:p>
            <a:pPr defTabSz="898960">
              <a:defRPr/>
            </a:pPr>
            <a:r>
              <a:rPr lang="da-DK" dirty="0" err="1"/>
              <a:t>Finally</a:t>
            </a:r>
            <a:r>
              <a:rPr lang="da-DK" dirty="0"/>
              <a:t>, </a:t>
            </a:r>
            <a:r>
              <a:rPr lang="da-DK" dirty="0" err="1"/>
              <a:t>we</a:t>
            </a:r>
            <a:r>
              <a:rPr lang="da-DK" dirty="0"/>
              <a:t> have </a:t>
            </a:r>
            <a:r>
              <a:rPr lang="da-DK" u="sng" dirty="0">
                <a:hlinkClick r:id="rId3"/>
              </a:rPr>
              <a:t>www.skat.dk/</a:t>
            </a:r>
            <a:r>
              <a:rPr lang="da-DK" u="sng" dirty="0" err="1">
                <a:hlinkClick r:id="rId3"/>
              </a:rPr>
              <a:t>study</a:t>
            </a:r>
            <a:r>
              <a:rPr lang="da-DK" dirty="0"/>
              <a:t>. Here </a:t>
            </a:r>
            <a:r>
              <a:rPr lang="da-DK" dirty="0" err="1"/>
              <a:t>you</a:t>
            </a:r>
            <a:r>
              <a:rPr lang="da-DK" dirty="0"/>
              <a:t>, in English, </a:t>
            </a:r>
            <a:r>
              <a:rPr lang="da-DK" dirty="0" err="1"/>
              <a:t>can</a:t>
            </a:r>
            <a:r>
              <a:rPr lang="da-DK" dirty="0"/>
              <a:t> </a:t>
            </a:r>
            <a:r>
              <a:rPr lang="da-DK" dirty="0" err="1"/>
              <a:t>read</a:t>
            </a:r>
            <a:r>
              <a:rPr lang="da-DK" dirty="0"/>
              <a:t> </a:t>
            </a:r>
            <a:r>
              <a:rPr lang="da-DK" dirty="0" err="1"/>
              <a:t>about</a:t>
            </a:r>
            <a:r>
              <a:rPr lang="da-DK" dirty="0"/>
              <a:t> </a:t>
            </a:r>
            <a:r>
              <a:rPr lang="da-DK" dirty="0" err="1"/>
              <a:t>what</a:t>
            </a:r>
            <a:r>
              <a:rPr lang="da-DK" dirty="0"/>
              <a:t> </a:t>
            </a:r>
            <a:r>
              <a:rPr lang="da-DK" dirty="0" err="1"/>
              <a:t>you</a:t>
            </a:r>
            <a:r>
              <a:rPr lang="da-DK" dirty="0"/>
              <a:t> </a:t>
            </a:r>
            <a:r>
              <a:rPr lang="da-DK" dirty="0" err="1"/>
              <a:t>should</a:t>
            </a:r>
            <a:r>
              <a:rPr lang="da-DK" dirty="0"/>
              <a:t> do </a:t>
            </a:r>
            <a:r>
              <a:rPr lang="da-DK" dirty="0" err="1"/>
              <a:t>regarding</a:t>
            </a:r>
            <a:r>
              <a:rPr lang="da-DK" dirty="0"/>
              <a:t> </a:t>
            </a:r>
            <a:r>
              <a:rPr lang="da-DK" dirty="0" err="1"/>
              <a:t>your</a:t>
            </a:r>
            <a:r>
              <a:rPr lang="da-DK" dirty="0"/>
              <a:t> </a:t>
            </a:r>
            <a:r>
              <a:rPr lang="da-DK" dirty="0" err="1"/>
              <a:t>taxes</a:t>
            </a:r>
            <a:r>
              <a:rPr lang="da-DK" dirty="0"/>
              <a:t> if </a:t>
            </a:r>
            <a:r>
              <a:rPr lang="da-DK" dirty="0" err="1"/>
              <a:t>you</a:t>
            </a:r>
            <a:r>
              <a:rPr lang="da-DK" dirty="0"/>
              <a:t> </a:t>
            </a:r>
            <a:r>
              <a:rPr lang="da-DK" dirty="0" err="1"/>
              <a:t>are</a:t>
            </a:r>
            <a:r>
              <a:rPr lang="da-DK" dirty="0"/>
              <a:t> </a:t>
            </a:r>
            <a:r>
              <a:rPr lang="da-DK" dirty="0" err="1"/>
              <a:t>studying</a:t>
            </a:r>
            <a:r>
              <a:rPr lang="da-DK" dirty="0"/>
              <a:t> in Denmark. </a:t>
            </a:r>
            <a:endParaRPr lang="da-DK" dirty="0" smtClean="0"/>
          </a:p>
          <a:p>
            <a:pPr defTabSz="898960">
              <a:defRPr/>
            </a:pPr>
            <a:endParaRPr lang="da-DK" dirty="0" smtClean="0"/>
          </a:p>
          <a:p>
            <a:pPr defTabSz="898960">
              <a:defRPr/>
            </a:pPr>
            <a:r>
              <a:rPr lang="da-DK" dirty="0" smtClean="0"/>
              <a:t>Right </a:t>
            </a:r>
            <a:r>
              <a:rPr lang="da-DK" dirty="0" err="1" smtClean="0"/>
              <a:t>now</a:t>
            </a:r>
            <a:r>
              <a:rPr lang="da-DK" dirty="0" smtClean="0"/>
              <a:t> </a:t>
            </a:r>
            <a:r>
              <a:rPr lang="da-DK" dirty="0" err="1" smtClean="0"/>
              <a:t>we</a:t>
            </a:r>
            <a:r>
              <a:rPr lang="da-DK" dirty="0" smtClean="0"/>
              <a:t> </a:t>
            </a:r>
            <a:r>
              <a:rPr lang="da-DK" dirty="0" err="1" smtClean="0"/>
              <a:t>are</a:t>
            </a:r>
            <a:r>
              <a:rPr lang="da-DK" dirty="0" smtClean="0"/>
              <a:t> </a:t>
            </a:r>
            <a:r>
              <a:rPr lang="da-DK" dirty="0" err="1" smtClean="0"/>
              <a:t>devoloping</a:t>
            </a:r>
            <a:r>
              <a:rPr lang="da-DK" dirty="0" smtClean="0"/>
              <a:t> new </a:t>
            </a:r>
            <a:r>
              <a:rPr lang="da-DK" dirty="0" err="1" smtClean="0"/>
              <a:t>teaching</a:t>
            </a:r>
            <a:r>
              <a:rPr lang="da-DK" dirty="0" smtClean="0"/>
              <a:t> </a:t>
            </a:r>
            <a:r>
              <a:rPr lang="da-DK" dirty="0" err="1" smtClean="0"/>
              <a:t>materials</a:t>
            </a:r>
            <a:endParaRPr lang="da-DK" dirty="0" smtClean="0"/>
          </a:p>
          <a:p>
            <a:pPr eaLnBrk="1" hangingPunct="1"/>
            <a:endParaRPr lang="da-DK"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Arial" charset="0"/>
              </a:defRPr>
            </a:lvl1pPr>
            <a:lvl2pPr marL="730404" indent="-280925" eaLnBrk="0" hangingPunct="0">
              <a:defRPr sz="3100">
                <a:solidFill>
                  <a:schemeClr val="tx1"/>
                </a:solidFill>
                <a:latin typeface="Arial" charset="0"/>
              </a:defRPr>
            </a:lvl2pPr>
            <a:lvl3pPr marL="1123700" indent="-224740" eaLnBrk="0" hangingPunct="0">
              <a:defRPr sz="3100">
                <a:solidFill>
                  <a:schemeClr val="tx1"/>
                </a:solidFill>
                <a:latin typeface="Arial" charset="0"/>
              </a:defRPr>
            </a:lvl3pPr>
            <a:lvl4pPr marL="1573181" indent="-224740" eaLnBrk="0" hangingPunct="0">
              <a:defRPr sz="3100">
                <a:solidFill>
                  <a:schemeClr val="tx1"/>
                </a:solidFill>
                <a:latin typeface="Arial" charset="0"/>
              </a:defRPr>
            </a:lvl4pPr>
            <a:lvl5pPr marL="2022661" indent="-224740" eaLnBrk="0" hangingPunct="0">
              <a:defRPr sz="3100">
                <a:solidFill>
                  <a:schemeClr val="tx1"/>
                </a:solidFill>
                <a:latin typeface="Arial" charset="0"/>
              </a:defRPr>
            </a:lvl5pPr>
            <a:lvl6pPr marL="2472141" indent="-224740" eaLnBrk="0" fontAlgn="base" hangingPunct="0">
              <a:spcBef>
                <a:spcPct val="0"/>
              </a:spcBef>
              <a:spcAft>
                <a:spcPct val="0"/>
              </a:spcAft>
              <a:defRPr sz="3100">
                <a:solidFill>
                  <a:schemeClr val="tx1"/>
                </a:solidFill>
                <a:latin typeface="Arial" charset="0"/>
              </a:defRPr>
            </a:lvl6pPr>
            <a:lvl7pPr marL="2921621" indent="-224740" eaLnBrk="0" fontAlgn="base" hangingPunct="0">
              <a:spcBef>
                <a:spcPct val="0"/>
              </a:spcBef>
              <a:spcAft>
                <a:spcPct val="0"/>
              </a:spcAft>
              <a:defRPr sz="3100">
                <a:solidFill>
                  <a:schemeClr val="tx1"/>
                </a:solidFill>
                <a:latin typeface="Arial" charset="0"/>
              </a:defRPr>
            </a:lvl7pPr>
            <a:lvl8pPr marL="3371101" indent="-224740" eaLnBrk="0" fontAlgn="base" hangingPunct="0">
              <a:spcBef>
                <a:spcPct val="0"/>
              </a:spcBef>
              <a:spcAft>
                <a:spcPct val="0"/>
              </a:spcAft>
              <a:defRPr sz="3100">
                <a:solidFill>
                  <a:schemeClr val="tx1"/>
                </a:solidFill>
                <a:latin typeface="Arial" charset="0"/>
              </a:defRPr>
            </a:lvl8pPr>
            <a:lvl9pPr marL="3820581" indent="-224740" eaLnBrk="0" fontAlgn="base" hangingPunct="0">
              <a:spcBef>
                <a:spcPct val="0"/>
              </a:spcBef>
              <a:spcAft>
                <a:spcPct val="0"/>
              </a:spcAft>
              <a:defRPr sz="3100">
                <a:solidFill>
                  <a:schemeClr val="tx1"/>
                </a:solidFill>
                <a:latin typeface="Arial" charset="0"/>
              </a:defRPr>
            </a:lvl9pPr>
          </a:lstStyle>
          <a:p>
            <a:fld id="{A75016BF-5078-46C8-AE08-7132B1544CA4}" type="slidenum">
              <a:rPr lang="da-DK" sz="1200">
                <a:latin typeface="Times" charset="0"/>
              </a:rPr>
              <a:pPr/>
              <a:t>8</a:t>
            </a:fld>
            <a:endParaRPr lang="da-DK" sz="1200">
              <a:latin typeface="Times" charset="0"/>
            </a:endParaRPr>
          </a:p>
        </p:txBody>
      </p:sp>
      <p:sp>
        <p:nvSpPr>
          <p:cNvPr id="53251" name="Rectangle 7"/>
          <p:cNvSpPr txBox="1">
            <a:spLocks noGrp="1" noChangeArrowheads="1"/>
          </p:cNvSpPr>
          <p:nvPr/>
        </p:nvSpPr>
        <p:spPr bwMode="auto">
          <a:xfrm>
            <a:off x="3776868" y="9285003"/>
            <a:ext cx="2890665" cy="48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nchor="b"/>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r" eaLnBrk="1" hangingPunct="1"/>
            <a:fld id="{B8E58399-122E-46BE-B259-A3F01ACFCE47}" type="slidenum">
              <a:rPr lang="en-US" sz="1200"/>
              <a:pPr algn="r" eaLnBrk="1" hangingPunct="1"/>
              <a:t>8</a:t>
            </a:fld>
            <a:endParaRPr lang="en-US" sz="1200"/>
          </a:p>
        </p:txBody>
      </p:sp>
      <p:sp>
        <p:nvSpPr>
          <p:cNvPr id="53252" name="Rectangle 2"/>
          <p:cNvSpPr>
            <a:spLocks noGrp="1" noRot="1" noChangeAspect="1" noChangeArrowheads="1" noTextEdit="1"/>
          </p:cNvSpPr>
          <p:nvPr>
            <p:ph type="sldImg"/>
          </p:nvPr>
        </p:nvSpPr>
        <p:spPr>
          <a:xfrm>
            <a:off x="890588" y="733425"/>
            <a:ext cx="4887912" cy="3665538"/>
          </a:xfrm>
          <a:ln/>
        </p:spPr>
      </p:sp>
      <p:sp>
        <p:nvSpPr>
          <p:cNvPr id="53253" name="Rectangle 3"/>
          <p:cNvSpPr>
            <a:spLocks noGrp="1" noChangeArrowheads="1"/>
          </p:cNvSpPr>
          <p:nvPr>
            <p:ph type="body" idx="1"/>
          </p:nvPr>
        </p:nvSpPr>
        <p:spPr>
          <a:xfrm>
            <a:off x="666599" y="4644066"/>
            <a:ext cx="5335893" cy="43986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8960">
              <a:defRPr/>
            </a:pPr>
            <a:r>
              <a:rPr lang="en-US" dirty="0"/>
              <a:t>Teaching through the use of ambassadors.</a:t>
            </a:r>
          </a:p>
          <a:p>
            <a:pPr defTabSz="898960">
              <a:defRPr/>
            </a:pPr>
            <a:endParaRPr lang="en-US" dirty="0"/>
          </a:p>
          <a:p>
            <a:pPr defTabSz="898960">
              <a:defRPr/>
            </a:pPr>
            <a:r>
              <a:rPr lang="en-US" dirty="0"/>
              <a:t>To reach more young people with our message, we work with ambassadors</a:t>
            </a:r>
          </a:p>
          <a:p>
            <a:pPr defTabSz="898960">
              <a:defRPr/>
            </a:pPr>
            <a:endParaRPr lang="en-US" dirty="0"/>
          </a:p>
          <a:p>
            <a:pPr marL="280925" indent="-280925" defTabSz="898960">
              <a:lnSpc>
                <a:spcPct val="70000"/>
              </a:lnSpc>
              <a:buSzPct val="100000"/>
              <a:buFont typeface="Arial" panose="020B0604020202020204" pitchFamily="34" charset="0"/>
              <a:buChar char="•"/>
              <a:defRPr/>
            </a:pPr>
            <a:r>
              <a:rPr lang="en-US" dirty="0" smtClean="0"/>
              <a:t>Su/counselors - </a:t>
            </a:r>
            <a:r>
              <a:rPr lang="en-US" dirty="0"/>
              <a:t>SU / counselors are important ambassadors, they are in the schools and try to answer questions about tax and refers in particular to skat.dk/unge in their daily work with the students</a:t>
            </a:r>
            <a:r>
              <a:rPr lang="en-US" dirty="0" smtClean="0"/>
              <a:t>.</a:t>
            </a:r>
          </a:p>
          <a:p>
            <a:pPr marL="280925" indent="-280925" defTabSz="898960">
              <a:lnSpc>
                <a:spcPct val="70000"/>
              </a:lnSpc>
              <a:buSzPct val="100000"/>
              <a:buFont typeface="Arial" panose="020B0604020202020204" pitchFamily="34" charset="0"/>
              <a:buChar char="•"/>
              <a:defRPr/>
            </a:pPr>
            <a:r>
              <a:rPr lang="en-US" dirty="0" smtClean="0"/>
              <a:t>We are in contact with the counselors</a:t>
            </a:r>
            <a:r>
              <a:rPr lang="en-US" baseline="0" dirty="0" smtClean="0"/>
              <a:t> by mail – and provide information about important topics. Some times we send them posters they hang up at the schools.</a:t>
            </a:r>
            <a:endParaRPr lang="en-US" dirty="0"/>
          </a:p>
          <a:p>
            <a:pPr defTabSz="898960">
              <a:defRPr/>
            </a:pPr>
            <a:endParaRPr lang="en-US" dirty="0"/>
          </a:p>
          <a:p>
            <a:pPr defTabSz="898960">
              <a:defRPr/>
            </a:pPr>
            <a:r>
              <a:rPr lang="en-US" dirty="0"/>
              <a:t>The Ministry of Education and </a:t>
            </a:r>
            <a:r>
              <a:rPr lang="en-US" dirty="0" err="1"/>
              <a:t>som</a:t>
            </a:r>
            <a:r>
              <a:rPr lang="en-US" dirty="0"/>
              <a:t> teachers associations helps us to develop teaching materials so that teachers in primary schools can teach about taxes. </a:t>
            </a:r>
          </a:p>
          <a:p>
            <a:pPr defTabSz="898960">
              <a:defRPr/>
            </a:pPr>
            <a:r>
              <a:rPr lang="en-US" dirty="0"/>
              <a:t>The desire is to get the Ministry of Education to highlight our concept in order that it becomes a mandatory part of the curriculum in certain subjects and grade levels in elementary and secondary schools / business schools</a:t>
            </a:r>
            <a:br>
              <a:rPr lang="en-US" dirty="0"/>
            </a:br>
            <a:endParaRPr lang="en-US" dirty="0" smtClean="0"/>
          </a:p>
          <a:p>
            <a:pPr defTabSz="898960">
              <a:defRPr/>
            </a:pPr>
            <a:r>
              <a:rPr lang="en-US" dirty="0" smtClean="0"/>
              <a:t>We also cooperate with the </a:t>
            </a:r>
            <a:r>
              <a:rPr lang="en-US" dirty="0" err="1" smtClean="0"/>
              <a:t>Ministery</a:t>
            </a:r>
            <a:r>
              <a:rPr lang="en-US" baseline="0" dirty="0" smtClean="0"/>
              <a:t> of Finance. We have one week where we try to make focus of young </a:t>
            </a:r>
            <a:r>
              <a:rPr lang="en-US" baseline="0" dirty="0" err="1" smtClean="0"/>
              <a:t>citizensand</a:t>
            </a:r>
            <a:r>
              <a:rPr lang="en-US" baseline="0" dirty="0" smtClean="0"/>
              <a:t> their </a:t>
            </a:r>
            <a:r>
              <a:rPr lang="en-US" baseline="0" dirty="0" err="1" smtClean="0"/>
              <a:t>økonomi</a:t>
            </a:r>
            <a:r>
              <a:rPr lang="en-US" baseline="0" dirty="0" smtClean="0"/>
              <a:t>.</a:t>
            </a:r>
            <a:endParaRPr lang="en-US" dirty="0"/>
          </a:p>
          <a:p>
            <a:pPr defTabSz="898960">
              <a:defRPr/>
            </a:pPr>
            <a:endParaRPr lang="en-US" dirty="0"/>
          </a:p>
          <a:p>
            <a:pPr defTabSz="898960">
              <a:defRPr/>
            </a:pPr>
            <a:r>
              <a:rPr lang="da-DK" b="1" dirty="0" smtClean="0"/>
              <a:t>Guest </a:t>
            </a:r>
            <a:r>
              <a:rPr lang="da-DK" b="1" dirty="0" err="1" smtClean="0"/>
              <a:t>teacher</a:t>
            </a:r>
            <a:r>
              <a:rPr lang="da-DK" b="1" dirty="0" smtClean="0"/>
              <a:t> </a:t>
            </a:r>
            <a:r>
              <a:rPr lang="da-DK" b="1" dirty="0" err="1" smtClean="0"/>
              <a:t>education</a:t>
            </a:r>
            <a:r>
              <a:rPr lang="da-DK" b="1" dirty="0" smtClean="0"/>
              <a:t>/system</a:t>
            </a:r>
          </a:p>
          <a:p>
            <a:pPr defTabSz="898960">
              <a:defRPr/>
            </a:pPr>
            <a:endParaRPr lang="da-DK" b="1" dirty="0" smtClean="0"/>
          </a:p>
          <a:p>
            <a:pPr defTabSz="898960">
              <a:defRPr/>
            </a:pPr>
            <a:r>
              <a:rPr lang="en-US" dirty="0"/>
              <a:t>SKAT has </a:t>
            </a:r>
            <a:r>
              <a:rPr lang="en-US" dirty="0" smtClean="0"/>
              <a:t>some materials,</a:t>
            </a:r>
            <a:r>
              <a:rPr lang="en-US" baseline="0" dirty="0" smtClean="0"/>
              <a:t> videos, cases </a:t>
            </a:r>
            <a:r>
              <a:rPr lang="en-US" baseline="0" dirty="0" err="1" smtClean="0"/>
              <a:t>ect</a:t>
            </a:r>
            <a:r>
              <a:rPr lang="en-US" baseline="0" dirty="0" smtClean="0"/>
              <a:t>. </a:t>
            </a:r>
            <a:r>
              <a:rPr lang="en-US" dirty="0" smtClean="0"/>
              <a:t>which </a:t>
            </a:r>
            <a:r>
              <a:rPr lang="en-US" dirty="0"/>
              <a:t>our guest teachers can use for education of the students. The purpose of the course include to teach young citizens about the connection between their annual inventory and preliminary income, tell them about the risks of undeclared work and to make them aware of the tax's role in the welfare state. In order to make the teaching identical nationwide we have prepared scripts for the guest teacher education for each of the segments: Primary School 9th and 10th grade, secondary education and vocational education.</a:t>
            </a:r>
          </a:p>
          <a:p>
            <a:pPr defTabSz="898960">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ltLang="da-DK" dirty="0" smtClean="0"/>
              <a:t>Tax is now on the social media. And you tube.</a:t>
            </a:r>
            <a:br>
              <a:rPr lang="en-US" altLang="da-DK" dirty="0" smtClean="0"/>
            </a:br>
            <a:r>
              <a:rPr lang="en-US" altLang="da-DK" dirty="0" smtClean="0"/>
              <a:t>Each social media can keep up with what's happening in SKAT. </a:t>
            </a:r>
            <a:br>
              <a:rPr lang="en-US" altLang="da-DK" dirty="0" smtClean="0"/>
            </a:br>
            <a:endParaRPr lang="da-DK" altLang="da-DK" dirty="0" smtClean="0"/>
          </a:p>
          <a:p>
            <a:r>
              <a:rPr lang="en-US" altLang="da-DK" dirty="0" smtClean="0"/>
              <a:t>The social media Provides service: </a:t>
            </a:r>
            <a:br>
              <a:rPr lang="en-US" altLang="da-DK" dirty="0" smtClean="0"/>
            </a:br>
            <a:r>
              <a:rPr lang="en-US" altLang="da-DK" dirty="0" smtClean="0"/>
              <a:t>Helping you understand the rules, laws and concepts </a:t>
            </a:r>
            <a:br>
              <a:rPr lang="en-US" altLang="da-DK" dirty="0" smtClean="0"/>
            </a:br>
            <a:r>
              <a:rPr lang="en-US" altLang="da-DK" dirty="0" smtClean="0"/>
              <a:t>We use Facebook and Twitter to send messages out that are relevant and useful to citizens and businesses. We/the sender always write a name so you/the recipient knows who he/she</a:t>
            </a:r>
            <a:r>
              <a:rPr lang="en-US" altLang="da-DK" baseline="0" dirty="0" smtClean="0"/>
              <a:t> is “talking” with.</a:t>
            </a:r>
          </a:p>
          <a:p>
            <a:r>
              <a:rPr lang="en-US" altLang="da-DK" baseline="0" dirty="0" err="1" smtClean="0"/>
              <a:t>LinkedIN</a:t>
            </a:r>
            <a:r>
              <a:rPr lang="en-US" altLang="da-DK" baseline="0" dirty="0" smtClean="0"/>
              <a:t> - SKAT as a workplace</a:t>
            </a:r>
          </a:p>
          <a:p>
            <a:r>
              <a:rPr lang="en-US" altLang="da-DK" baseline="0" dirty="0" smtClean="0"/>
              <a:t>Instagram – the daily life at SKAT</a:t>
            </a:r>
          </a:p>
          <a:p>
            <a:r>
              <a:rPr lang="en-US" altLang="da-DK" baseline="0" dirty="0" smtClean="0"/>
              <a:t>Pinterest – The museum of SKAT, our history in pictures</a:t>
            </a:r>
            <a:endParaRPr lang="en-US" altLang="da-DK" dirty="0" smtClean="0"/>
          </a:p>
          <a:p>
            <a:endParaRPr lang="da-DK" dirty="0"/>
          </a:p>
          <a:p>
            <a:pPr fontAlgn="t"/>
            <a:r>
              <a:rPr lang="da-DK" dirty="0" smtClean="0"/>
              <a:t>On </a:t>
            </a:r>
            <a:r>
              <a:rPr lang="da-DK" dirty="0" err="1" smtClean="0"/>
              <a:t>twitter</a:t>
            </a:r>
            <a:r>
              <a:rPr lang="da-DK" dirty="0" smtClean="0"/>
              <a:t> </a:t>
            </a:r>
            <a:r>
              <a:rPr lang="da-DK" dirty="0" err="1" smtClean="0"/>
              <a:t>we</a:t>
            </a:r>
            <a:r>
              <a:rPr lang="da-DK" dirty="0" smtClean="0"/>
              <a:t> </a:t>
            </a:r>
            <a:r>
              <a:rPr lang="da-DK" dirty="0" err="1" smtClean="0"/>
              <a:t>got</a:t>
            </a:r>
            <a:r>
              <a:rPr lang="da-DK" dirty="0" smtClean="0"/>
              <a:t>  a </a:t>
            </a:r>
            <a:r>
              <a:rPr lang="da-DK" dirty="0" err="1" smtClean="0"/>
              <a:t>lot</a:t>
            </a:r>
            <a:r>
              <a:rPr lang="da-DK" dirty="0" smtClean="0"/>
              <a:t> af </a:t>
            </a:r>
            <a:r>
              <a:rPr lang="da-DK" dirty="0" err="1" smtClean="0"/>
              <a:t>credit</a:t>
            </a:r>
            <a:r>
              <a:rPr lang="da-DK" dirty="0" smtClean="0"/>
              <a:t> for </a:t>
            </a:r>
            <a:r>
              <a:rPr lang="da-DK" dirty="0" err="1" smtClean="0"/>
              <a:t>speacking</a:t>
            </a:r>
            <a:r>
              <a:rPr lang="da-DK" dirty="0" smtClean="0"/>
              <a:t> in a </a:t>
            </a:r>
            <a:r>
              <a:rPr lang="da-DK" dirty="0" err="1" smtClean="0"/>
              <a:t>language</a:t>
            </a:r>
            <a:r>
              <a:rPr lang="da-DK" dirty="0" smtClean="0"/>
              <a:t> </a:t>
            </a:r>
            <a:r>
              <a:rPr lang="da-DK" dirty="0" err="1" smtClean="0"/>
              <a:t>that</a:t>
            </a:r>
            <a:r>
              <a:rPr lang="da-DK" dirty="0" smtClean="0"/>
              <a:t> Citizens</a:t>
            </a:r>
            <a:r>
              <a:rPr lang="da-DK" baseline="0" dirty="0" smtClean="0"/>
              <a:t> understand.</a:t>
            </a:r>
            <a:endParaRPr lang="da-DK" dirty="0"/>
          </a:p>
        </p:txBody>
      </p:sp>
      <p:sp>
        <p:nvSpPr>
          <p:cNvPr id="4" name="Pladsholder til diasnummer 3"/>
          <p:cNvSpPr>
            <a:spLocks noGrp="1"/>
          </p:cNvSpPr>
          <p:nvPr>
            <p:ph type="sldNum" sz="quarter" idx="10"/>
          </p:nvPr>
        </p:nvSpPr>
        <p:spPr/>
        <p:txBody>
          <a:bodyPr/>
          <a:lstStyle/>
          <a:p>
            <a:fld id="{FF8E678A-8103-4576-8CBE-71E912E89562}" type="slidenum">
              <a:rPr lang="da-DK" smtClean="0"/>
              <a:pPr/>
              <a:t>9</a:t>
            </a:fld>
            <a:endParaRPr lang="da-DK"/>
          </a:p>
        </p:txBody>
      </p:sp>
    </p:spTree>
    <p:extLst>
      <p:ext uri="{BB962C8B-B14F-4D97-AF65-F5344CB8AC3E}">
        <p14:creationId xmlns:p14="http://schemas.microsoft.com/office/powerpoint/2010/main" val="2357043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3109" name="Picture 37"/>
          <p:cNvPicPr>
            <a:picLocks noChangeAspect="1" noChangeArrowheads="1"/>
          </p:cNvPicPr>
          <p:nvPr/>
        </p:nvPicPr>
        <p:blipFill>
          <a:blip r:embed="rId2">
            <a:extLst>
              <a:ext uri="{28A0092B-C50C-407E-A947-70E740481C1C}">
                <a14:useLocalDpi xmlns:a14="http://schemas.microsoft.com/office/drawing/2010/main" val="0"/>
              </a:ext>
            </a:extLst>
          </a:blip>
          <a:srcRect b="1149"/>
          <a:stretch>
            <a:fillRect/>
          </a:stretch>
        </p:blipFill>
        <p:spPr bwMode="auto">
          <a:xfrm>
            <a:off x="152400" y="152400"/>
            <a:ext cx="8839200" cy="6553200"/>
          </a:xfrm>
          <a:prstGeom prst="rect">
            <a:avLst/>
          </a:prstGeom>
          <a:noFill/>
          <a:extLst>
            <a:ext uri="{909E8E84-426E-40dd-AFC4-6F175D3DCCD1}">
              <a14:hiddenFill xmlns:a14="http://schemas.microsoft.com/office/drawing/2010/main">
                <a:solidFill>
                  <a:srgbClr val="FFFFFF"/>
                </a:solidFill>
              </a14:hiddenFill>
            </a:ext>
          </a:extLst>
        </p:spPr>
      </p:pic>
      <p:sp>
        <p:nvSpPr>
          <p:cNvPr id="3105" name="Rectangle 33"/>
          <p:cNvSpPr>
            <a:spLocks noChangeArrowheads="1"/>
          </p:cNvSpPr>
          <p:nvPr/>
        </p:nvSpPr>
        <p:spPr bwMode="auto">
          <a:xfrm>
            <a:off x="762000" y="1828800"/>
            <a:ext cx="7620000" cy="3886200"/>
          </a:xfrm>
          <a:prstGeom prst="rect">
            <a:avLst/>
          </a:prstGeom>
          <a:solidFill>
            <a:schemeClr val="accent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a-DK"/>
          </a:p>
        </p:txBody>
      </p:sp>
      <p:sp>
        <p:nvSpPr>
          <p:cNvPr id="3076" name="Rectangle 4"/>
          <p:cNvSpPr>
            <a:spLocks noGrp="1" noChangeArrowheads="1"/>
          </p:cNvSpPr>
          <p:nvPr>
            <p:ph type="ctrTitle" hasCustomPrompt="1"/>
          </p:nvPr>
        </p:nvSpPr>
        <p:spPr>
          <a:xfrm>
            <a:off x="1066800" y="2590800"/>
            <a:ext cx="7010400" cy="392415"/>
          </a:xfrm>
          <a:solidFill>
            <a:schemeClr val="accent1">
              <a:alpha val="0"/>
            </a:schemeClr>
          </a:solidFill>
        </p:spPr>
        <p:txBody>
          <a:bodyPr anchor="t">
            <a:spAutoFit/>
          </a:bodyPr>
          <a:lstStyle>
            <a:lvl1pPr>
              <a:lnSpc>
                <a:spcPct val="75000"/>
              </a:lnSpc>
              <a:defRPr sz="3400" b="1">
                <a:solidFill>
                  <a:schemeClr val="bg1"/>
                </a:solidFill>
              </a:defRPr>
            </a:lvl1pPr>
          </a:lstStyle>
          <a:p>
            <a:pPr lvl="0"/>
            <a:r>
              <a:rPr lang="da-DK" noProof="0" dirty="0" smtClean="0"/>
              <a:t>Frisørskoler 2014</a:t>
            </a:r>
          </a:p>
        </p:txBody>
      </p:sp>
      <p:sp>
        <p:nvSpPr>
          <p:cNvPr id="3090" name="Rectangle 18"/>
          <p:cNvSpPr>
            <a:spLocks noGrp="1" noChangeArrowheads="1"/>
          </p:cNvSpPr>
          <p:nvPr>
            <p:ph type="subTitle" sz="quarter" idx="1"/>
          </p:nvPr>
        </p:nvSpPr>
        <p:spPr>
          <a:xfrm>
            <a:off x="1066800" y="3581400"/>
            <a:ext cx="7010400" cy="1600200"/>
          </a:xfrm>
          <a:solidFill>
            <a:schemeClr val="accent1">
              <a:alpha val="0"/>
            </a:schemeClr>
          </a:solidFill>
        </p:spPr>
        <p:txBody>
          <a:bodyPr/>
          <a:lstStyle>
            <a:lvl1pPr marL="0" indent="0">
              <a:defRPr sz="2000" b="1">
                <a:solidFill>
                  <a:schemeClr val="bg1"/>
                </a:solidFill>
              </a:defRPr>
            </a:lvl1pPr>
          </a:lstStyle>
          <a:p>
            <a:pPr lvl="0"/>
            <a:r>
              <a:rPr lang="da-DK" noProof="0" smtClean="0"/>
              <a:t>Klik for at redigere undertiteltypografien i masteren</a:t>
            </a:r>
          </a:p>
        </p:txBody>
      </p:sp>
      <p:sp>
        <p:nvSpPr>
          <p:cNvPr id="3103" name="Line 31"/>
          <p:cNvSpPr>
            <a:spLocks noChangeShapeType="1"/>
          </p:cNvSpPr>
          <p:nvPr/>
        </p:nvSpPr>
        <p:spPr bwMode="auto">
          <a:xfrm>
            <a:off x="1066800" y="2057400"/>
            <a:ext cx="7010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a-DK"/>
          </a:p>
        </p:txBody>
      </p:sp>
      <p:sp>
        <p:nvSpPr>
          <p:cNvPr id="3104" name="Line 32"/>
          <p:cNvSpPr>
            <a:spLocks noChangeShapeType="1"/>
          </p:cNvSpPr>
          <p:nvPr/>
        </p:nvSpPr>
        <p:spPr bwMode="auto">
          <a:xfrm>
            <a:off x="1066800" y="5334000"/>
            <a:ext cx="7010400"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a-DK"/>
          </a:p>
        </p:txBody>
      </p:sp>
      <p:pic>
        <p:nvPicPr>
          <p:cNvPr id="3110" name="Picture 3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2175"/>
          <a:stretch>
            <a:fillRect/>
          </a:stretch>
        </p:blipFill>
        <p:spPr bwMode="auto">
          <a:xfrm>
            <a:off x="762000" y="990600"/>
            <a:ext cx="7620000" cy="75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iasnummer 4"/>
          <p:cNvSpPr>
            <a:spLocks noGrp="1"/>
          </p:cNvSpPr>
          <p:nvPr>
            <p:ph type="sldNum" sz="quarter" idx="10"/>
          </p:nvPr>
        </p:nvSpPr>
        <p:spPr/>
        <p:txBody>
          <a:bodyPr/>
          <a:lstStyle>
            <a:lvl1pPr>
              <a:defRPr/>
            </a:lvl1pPr>
          </a:lstStyle>
          <a:p>
            <a:r>
              <a:rPr lang="da-DK"/>
              <a:t>Side </a:t>
            </a:r>
            <a:fld id="{69C82AC2-A57D-4B38-9D73-39399BF54388}" type="slidenum">
              <a:rPr lang="da-DK"/>
              <a:pPr/>
              <a:t>‹nr.›</a:t>
            </a:fld>
            <a:r>
              <a:rPr lang="da-DK"/>
              <a:t> </a:t>
            </a:r>
          </a:p>
        </p:txBody>
      </p:sp>
      <p:sp>
        <p:nvSpPr>
          <p:cNvPr id="6" name="Pladsholder til dato 5"/>
          <p:cNvSpPr>
            <a:spLocks noGrp="1"/>
          </p:cNvSpPr>
          <p:nvPr>
            <p:ph type="dt" sz="half" idx="11"/>
          </p:nvPr>
        </p:nvSpPr>
        <p:spPr/>
        <p:txBody>
          <a:bodyPr/>
          <a:lstStyle>
            <a:lvl1pPr>
              <a:defRPr/>
            </a:lvl1pPr>
          </a:lstStyle>
          <a:p>
            <a:fld id="{6C3BB279-9301-4912-A84B-056EB57D2C25}" type="datetime2">
              <a:rPr lang="da-DK"/>
              <a:pPr/>
              <a:t>torsdag den 23. oktober 14</a:t>
            </a:fld>
            <a:endParaRPr lang="da-DK"/>
          </a:p>
        </p:txBody>
      </p:sp>
      <p:sp>
        <p:nvSpPr>
          <p:cNvPr id="7" name="Pladsholder til sidefod 6"/>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100694966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a:defRPr/>
            </a:lvl1pPr>
          </a:lstStyle>
          <a:p>
            <a:r>
              <a:rPr lang="da-DK"/>
              <a:t>Side </a:t>
            </a:r>
            <a:fld id="{F6845BA4-CC04-4412-B948-2EA82B7334E5}" type="slidenum">
              <a:rPr lang="da-DK"/>
              <a:pPr/>
              <a:t>‹nr.›</a:t>
            </a:fld>
            <a:r>
              <a:rPr lang="da-DK"/>
              <a:t> </a:t>
            </a:r>
          </a:p>
        </p:txBody>
      </p:sp>
      <p:sp>
        <p:nvSpPr>
          <p:cNvPr id="5" name="Pladsholder til dato 4"/>
          <p:cNvSpPr>
            <a:spLocks noGrp="1"/>
          </p:cNvSpPr>
          <p:nvPr>
            <p:ph type="dt" sz="half" idx="11"/>
          </p:nvPr>
        </p:nvSpPr>
        <p:spPr/>
        <p:txBody>
          <a:bodyPr/>
          <a:lstStyle>
            <a:lvl1pPr>
              <a:defRPr/>
            </a:lvl1pPr>
          </a:lstStyle>
          <a:p>
            <a:fld id="{A85FDECA-5D20-49BC-A185-FDF5969FF166}" type="datetime2">
              <a:rPr lang="da-DK"/>
              <a:pPr/>
              <a:t>torsdag den 23. oktober 14</a:t>
            </a:fld>
            <a:endParaRPr lang="da-DK"/>
          </a:p>
        </p:txBody>
      </p:sp>
      <p:sp>
        <p:nvSpPr>
          <p:cNvPr id="6" name="Pladsholder til sidefod 5"/>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824468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1066800"/>
            <a:ext cx="2057400" cy="519747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1066800"/>
            <a:ext cx="6019800" cy="519747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a:defRPr/>
            </a:lvl1pPr>
          </a:lstStyle>
          <a:p>
            <a:r>
              <a:rPr lang="da-DK"/>
              <a:t>Side </a:t>
            </a:r>
            <a:fld id="{B4BE56C0-2FCC-4C4B-841F-212C56CBDDFF}" type="slidenum">
              <a:rPr lang="da-DK"/>
              <a:pPr/>
              <a:t>‹nr.›</a:t>
            </a:fld>
            <a:r>
              <a:rPr lang="da-DK"/>
              <a:t> </a:t>
            </a:r>
          </a:p>
        </p:txBody>
      </p:sp>
      <p:sp>
        <p:nvSpPr>
          <p:cNvPr id="5" name="Pladsholder til dato 4"/>
          <p:cNvSpPr>
            <a:spLocks noGrp="1"/>
          </p:cNvSpPr>
          <p:nvPr>
            <p:ph type="dt" sz="half" idx="11"/>
          </p:nvPr>
        </p:nvSpPr>
        <p:spPr/>
        <p:txBody>
          <a:bodyPr/>
          <a:lstStyle>
            <a:lvl1pPr>
              <a:defRPr/>
            </a:lvl1pPr>
          </a:lstStyle>
          <a:p>
            <a:fld id="{584595E6-B136-4611-AAF4-0D0FAC9453C8}" type="datetime2">
              <a:rPr lang="da-DK"/>
              <a:pPr/>
              <a:t>torsdag den 23. oktober 14</a:t>
            </a:fld>
            <a:endParaRPr lang="da-DK"/>
          </a:p>
        </p:txBody>
      </p:sp>
      <p:sp>
        <p:nvSpPr>
          <p:cNvPr id="6" name="Pladsholder til sidefod 5"/>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4070573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el, tekst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1066800"/>
            <a:ext cx="8229600" cy="457200"/>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457200" y="1844675"/>
            <a:ext cx="4038600" cy="44196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gram 3"/>
          <p:cNvSpPr>
            <a:spLocks noGrp="1"/>
          </p:cNvSpPr>
          <p:nvPr>
            <p:ph type="chart" sz="half" idx="2"/>
          </p:nvPr>
        </p:nvSpPr>
        <p:spPr>
          <a:xfrm>
            <a:off x="4648200" y="1844675"/>
            <a:ext cx="4038600" cy="4419600"/>
          </a:xfrm>
        </p:spPr>
        <p:txBody>
          <a:bodyPr/>
          <a:lstStyle/>
          <a:p>
            <a:endParaRPr lang="da-DK"/>
          </a:p>
        </p:txBody>
      </p:sp>
      <p:sp>
        <p:nvSpPr>
          <p:cNvPr id="5" name="Pladsholder til diasnummer 4"/>
          <p:cNvSpPr>
            <a:spLocks noGrp="1"/>
          </p:cNvSpPr>
          <p:nvPr>
            <p:ph type="sldNum" sz="quarter" idx="10"/>
          </p:nvPr>
        </p:nvSpPr>
        <p:spPr>
          <a:xfrm>
            <a:off x="3886200" y="6400800"/>
            <a:ext cx="990600" cy="304800"/>
          </a:xfrm>
        </p:spPr>
        <p:txBody>
          <a:bodyPr/>
          <a:lstStyle>
            <a:lvl1pPr>
              <a:defRPr/>
            </a:lvl1pPr>
          </a:lstStyle>
          <a:p>
            <a:r>
              <a:rPr lang="da-DK"/>
              <a:t>Side </a:t>
            </a:r>
            <a:fld id="{88050F1F-0B1F-484C-BABF-E98A9B723F11}" type="slidenum">
              <a:rPr lang="da-DK"/>
              <a:pPr/>
              <a:t>‹nr.›</a:t>
            </a:fld>
            <a:r>
              <a:rPr lang="da-DK"/>
              <a:t> </a:t>
            </a:r>
          </a:p>
        </p:txBody>
      </p:sp>
      <p:sp>
        <p:nvSpPr>
          <p:cNvPr id="6" name="Pladsholder til dato 5"/>
          <p:cNvSpPr>
            <a:spLocks noGrp="1"/>
          </p:cNvSpPr>
          <p:nvPr>
            <p:ph type="dt" sz="half" idx="11"/>
          </p:nvPr>
        </p:nvSpPr>
        <p:spPr>
          <a:xfrm>
            <a:off x="6400800" y="6400800"/>
            <a:ext cx="2286000" cy="306388"/>
          </a:xfrm>
        </p:spPr>
        <p:txBody>
          <a:bodyPr/>
          <a:lstStyle>
            <a:lvl1pPr>
              <a:defRPr/>
            </a:lvl1pPr>
          </a:lstStyle>
          <a:p>
            <a:fld id="{43E4C433-6205-47D7-BF24-D0FEBE21C4E6}" type="datetime2">
              <a:rPr lang="da-DK"/>
              <a:pPr/>
              <a:t>torsdag den 23. oktober 14</a:t>
            </a:fld>
            <a:endParaRPr lang="da-DK"/>
          </a:p>
        </p:txBody>
      </p:sp>
      <p:sp>
        <p:nvSpPr>
          <p:cNvPr id="7" name="Pladsholder til sidefod 6"/>
          <p:cNvSpPr>
            <a:spLocks noGrp="1"/>
          </p:cNvSpPr>
          <p:nvPr>
            <p:ph type="ftr" sz="quarter" idx="12"/>
          </p:nvPr>
        </p:nvSpPr>
        <p:spPr>
          <a:xfrm>
            <a:off x="455613" y="6400800"/>
            <a:ext cx="2817812" cy="306388"/>
          </a:xfrm>
        </p:spPr>
        <p:txBody>
          <a:bodyPr/>
          <a:lstStyle>
            <a:lvl1pPr>
              <a:defRPr/>
            </a:lvl1pPr>
          </a:lstStyle>
          <a:p>
            <a:endParaRPr lang="da-DK"/>
          </a:p>
        </p:txBody>
      </p:sp>
    </p:spTree>
    <p:extLst>
      <p:ext uri="{BB962C8B-B14F-4D97-AF65-F5344CB8AC3E}">
        <p14:creationId xmlns:p14="http://schemas.microsoft.com/office/powerpoint/2010/main" val="319399546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a:defRPr/>
            </a:lvl1pPr>
          </a:lstStyle>
          <a:p>
            <a:r>
              <a:rPr lang="da-DK"/>
              <a:t>Side </a:t>
            </a:r>
            <a:fld id="{087783BE-BC35-490D-8D4E-6F162A168A72}" type="slidenum">
              <a:rPr lang="da-DK"/>
              <a:pPr/>
              <a:t>‹nr.›</a:t>
            </a:fld>
            <a:r>
              <a:rPr lang="da-DK"/>
              <a:t> </a:t>
            </a:r>
          </a:p>
        </p:txBody>
      </p:sp>
      <p:sp>
        <p:nvSpPr>
          <p:cNvPr id="5" name="Pladsholder til dato 4"/>
          <p:cNvSpPr>
            <a:spLocks noGrp="1"/>
          </p:cNvSpPr>
          <p:nvPr>
            <p:ph type="dt" sz="half" idx="11"/>
          </p:nvPr>
        </p:nvSpPr>
        <p:spPr/>
        <p:txBody>
          <a:bodyPr/>
          <a:lstStyle>
            <a:lvl1pPr>
              <a:defRPr/>
            </a:lvl1pPr>
          </a:lstStyle>
          <a:p>
            <a:fld id="{45A88143-1B3A-46C1-832B-6E6185A5AEDC}" type="datetime2">
              <a:rPr lang="da-DK"/>
              <a:pPr/>
              <a:t>torsdag den 23. oktober 14</a:t>
            </a:fld>
            <a:endParaRPr lang="da-DK"/>
          </a:p>
        </p:txBody>
      </p:sp>
      <p:sp>
        <p:nvSpPr>
          <p:cNvPr id="6" name="Pladsholder til sidefod 5"/>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180361544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iasnummer 3"/>
          <p:cNvSpPr>
            <a:spLocks noGrp="1"/>
          </p:cNvSpPr>
          <p:nvPr>
            <p:ph type="sldNum" sz="quarter" idx="10"/>
          </p:nvPr>
        </p:nvSpPr>
        <p:spPr/>
        <p:txBody>
          <a:bodyPr/>
          <a:lstStyle>
            <a:lvl1pPr>
              <a:defRPr/>
            </a:lvl1pPr>
          </a:lstStyle>
          <a:p>
            <a:r>
              <a:rPr lang="da-DK"/>
              <a:t>Side </a:t>
            </a:r>
            <a:fld id="{89958D0A-6816-4A38-B2FE-6FC65B7B4E34}" type="slidenum">
              <a:rPr lang="da-DK"/>
              <a:pPr/>
              <a:t>‹nr.›</a:t>
            </a:fld>
            <a:r>
              <a:rPr lang="da-DK"/>
              <a:t> </a:t>
            </a:r>
          </a:p>
        </p:txBody>
      </p:sp>
      <p:sp>
        <p:nvSpPr>
          <p:cNvPr id="5" name="Pladsholder til dato 4"/>
          <p:cNvSpPr>
            <a:spLocks noGrp="1"/>
          </p:cNvSpPr>
          <p:nvPr>
            <p:ph type="dt" sz="half" idx="11"/>
          </p:nvPr>
        </p:nvSpPr>
        <p:spPr/>
        <p:txBody>
          <a:bodyPr/>
          <a:lstStyle>
            <a:lvl1pPr>
              <a:defRPr/>
            </a:lvl1pPr>
          </a:lstStyle>
          <a:p>
            <a:fld id="{2F879FAD-D7A6-442B-973A-575FE1971D5E}" type="datetime2">
              <a:rPr lang="da-DK"/>
              <a:pPr/>
              <a:t>torsdag den 23. oktober 14</a:t>
            </a:fld>
            <a:endParaRPr lang="da-DK"/>
          </a:p>
        </p:txBody>
      </p:sp>
      <p:sp>
        <p:nvSpPr>
          <p:cNvPr id="6" name="Pladsholder til sidefod 5"/>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209208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844675"/>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844675"/>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iasnummer 4"/>
          <p:cNvSpPr>
            <a:spLocks noGrp="1"/>
          </p:cNvSpPr>
          <p:nvPr>
            <p:ph type="sldNum" sz="quarter" idx="10"/>
          </p:nvPr>
        </p:nvSpPr>
        <p:spPr/>
        <p:txBody>
          <a:bodyPr/>
          <a:lstStyle>
            <a:lvl1pPr>
              <a:defRPr/>
            </a:lvl1pPr>
          </a:lstStyle>
          <a:p>
            <a:r>
              <a:rPr lang="da-DK"/>
              <a:t>Side </a:t>
            </a:r>
            <a:fld id="{141CEA36-9311-41A5-AB49-FE80F7CAED44}" type="slidenum">
              <a:rPr lang="da-DK"/>
              <a:pPr/>
              <a:t>‹nr.›</a:t>
            </a:fld>
            <a:r>
              <a:rPr lang="da-DK"/>
              <a:t> </a:t>
            </a:r>
          </a:p>
        </p:txBody>
      </p:sp>
      <p:sp>
        <p:nvSpPr>
          <p:cNvPr id="6" name="Pladsholder til dato 5"/>
          <p:cNvSpPr>
            <a:spLocks noGrp="1"/>
          </p:cNvSpPr>
          <p:nvPr>
            <p:ph type="dt" sz="half" idx="11"/>
          </p:nvPr>
        </p:nvSpPr>
        <p:spPr/>
        <p:txBody>
          <a:bodyPr/>
          <a:lstStyle>
            <a:lvl1pPr>
              <a:defRPr/>
            </a:lvl1pPr>
          </a:lstStyle>
          <a:p>
            <a:fld id="{C50F8817-E6D7-4C68-B98F-233AC91A8D2E}" type="datetime2">
              <a:rPr lang="da-DK"/>
              <a:pPr/>
              <a:t>torsdag den 23. oktober 14</a:t>
            </a:fld>
            <a:endParaRPr lang="da-DK"/>
          </a:p>
        </p:txBody>
      </p:sp>
      <p:sp>
        <p:nvSpPr>
          <p:cNvPr id="7" name="Pladsholder til sidefod 6"/>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305214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iasnummer 6"/>
          <p:cNvSpPr>
            <a:spLocks noGrp="1"/>
          </p:cNvSpPr>
          <p:nvPr>
            <p:ph type="sldNum" sz="quarter" idx="10"/>
          </p:nvPr>
        </p:nvSpPr>
        <p:spPr/>
        <p:txBody>
          <a:bodyPr/>
          <a:lstStyle>
            <a:lvl1pPr>
              <a:defRPr/>
            </a:lvl1pPr>
          </a:lstStyle>
          <a:p>
            <a:r>
              <a:rPr lang="da-DK"/>
              <a:t>Side </a:t>
            </a:r>
            <a:fld id="{B48D9479-9857-4A69-812F-07249A2DB296}" type="slidenum">
              <a:rPr lang="da-DK"/>
              <a:pPr/>
              <a:t>‹nr.›</a:t>
            </a:fld>
            <a:r>
              <a:rPr lang="da-DK"/>
              <a:t> </a:t>
            </a:r>
          </a:p>
        </p:txBody>
      </p:sp>
      <p:sp>
        <p:nvSpPr>
          <p:cNvPr id="8" name="Pladsholder til dato 7"/>
          <p:cNvSpPr>
            <a:spLocks noGrp="1"/>
          </p:cNvSpPr>
          <p:nvPr>
            <p:ph type="dt" sz="half" idx="11"/>
          </p:nvPr>
        </p:nvSpPr>
        <p:spPr/>
        <p:txBody>
          <a:bodyPr/>
          <a:lstStyle>
            <a:lvl1pPr>
              <a:defRPr/>
            </a:lvl1pPr>
          </a:lstStyle>
          <a:p>
            <a:fld id="{765F7C22-777B-4C3E-B6CF-91C8901C131D}" type="datetime2">
              <a:rPr lang="da-DK"/>
              <a:pPr/>
              <a:t>torsdag den 23. oktober 14</a:t>
            </a:fld>
            <a:endParaRPr lang="da-DK"/>
          </a:p>
        </p:txBody>
      </p:sp>
      <p:sp>
        <p:nvSpPr>
          <p:cNvPr id="9" name="Pladsholder til sidefod 8"/>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106988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iasnummer 2"/>
          <p:cNvSpPr>
            <a:spLocks noGrp="1"/>
          </p:cNvSpPr>
          <p:nvPr>
            <p:ph type="sldNum" sz="quarter" idx="10"/>
          </p:nvPr>
        </p:nvSpPr>
        <p:spPr/>
        <p:txBody>
          <a:bodyPr/>
          <a:lstStyle>
            <a:lvl1pPr>
              <a:defRPr/>
            </a:lvl1pPr>
          </a:lstStyle>
          <a:p>
            <a:r>
              <a:rPr lang="da-DK"/>
              <a:t>Side </a:t>
            </a:r>
            <a:fld id="{8AB87C3E-E245-4E91-A936-E6E61020D1E4}" type="slidenum">
              <a:rPr lang="da-DK"/>
              <a:pPr/>
              <a:t>‹nr.›</a:t>
            </a:fld>
            <a:r>
              <a:rPr lang="da-DK"/>
              <a:t> </a:t>
            </a:r>
          </a:p>
        </p:txBody>
      </p:sp>
      <p:sp>
        <p:nvSpPr>
          <p:cNvPr id="4" name="Pladsholder til dato 3"/>
          <p:cNvSpPr>
            <a:spLocks noGrp="1"/>
          </p:cNvSpPr>
          <p:nvPr>
            <p:ph type="dt" sz="half" idx="11"/>
          </p:nvPr>
        </p:nvSpPr>
        <p:spPr/>
        <p:txBody>
          <a:bodyPr/>
          <a:lstStyle>
            <a:lvl1pPr>
              <a:defRPr/>
            </a:lvl1pPr>
          </a:lstStyle>
          <a:p>
            <a:fld id="{C3BF3CCA-19DF-45B1-84D3-B63DEA8A4B68}" type="datetime2">
              <a:rPr lang="da-DK"/>
              <a:pPr/>
              <a:t>torsdag den 23. oktober 14</a:t>
            </a:fld>
            <a:endParaRPr lang="da-DK"/>
          </a:p>
        </p:txBody>
      </p:sp>
      <p:sp>
        <p:nvSpPr>
          <p:cNvPr id="5" name="Pladsholder til sidefod 4"/>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6595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lvl1pPr>
              <a:defRPr/>
            </a:lvl1pPr>
          </a:lstStyle>
          <a:p>
            <a:r>
              <a:rPr lang="da-DK"/>
              <a:t>Side </a:t>
            </a:r>
            <a:fld id="{614D4F68-3365-4EA8-A535-518EA7C8A320}" type="slidenum">
              <a:rPr lang="da-DK"/>
              <a:pPr/>
              <a:t>‹nr.›</a:t>
            </a:fld>
            <a:r>
              <a:rPr lang="da-DK"/>
              <a:t> </a:t>
            </a:r>
          </a:p>
        </p:txBody>
      </p:sp>
      <p:sp>
        <p:nvSpPr>
          <p:cNvPr id="3" name="Pladsholder til dato 2"/>
          <p:cNvSpPr>
            <a:spLocks noGrp="1"/>
          </p:cNvSpPr>
          <p:nvPr>
            <p:ph type="dt" sz="half" idx="11"/>
          </p:nvPr>
        </p:nvSpPr>
        <p:spPr/>
        <p:txBody>
          <a:bodyPr/>
          <a:lstStyle>
            <a:lvl1pPr>
              <a:defRPr/>
            </a:lvl1pPr>
          </a:lstStyle>
          <a:p>
            <a:fld id="{CA32A1BD-4636-413C-99A2-A2301EA29A48}" type="datetime2">
              <a:rPr lang="da-DK"/>
              <a:pPr/>
              <a:t>torsdag den 23. oktober 14</a:t>
            </a:fld>
            <a:endParaRPr lang="da-DK"/>
          </a:p>
        </p:txBody>
      </p:sp>
      <p:sp>
        <p:nvSpPr>
          <p:cNvPr id="4" name="Pladsholder til sidefod 3"/>
          <p:cNvSpPr>
            <a:spLocks noGrp="1"/>
          </p:cNvSpPr>
          <p:nvPr>
            <p:ph type="ftr" sz="quarter" idx="12"/>
          </p:nvPr>
        </p:nvSpPr>
        <p:spPr/>
        <p:txBody>
          <a:bodyPr/>
          <a:lstStyle>
            <a:lvl1pPr>
              <a:defRPr/>
            </a:lvl1pPr>
          </a:lstStyle>
          <a:p>
            <a:endParaRPr lang="da-DK"/>
          </a:p>
        </p:txBody>
      </p:sp>
      <p:sp>
        <p:nvSpPr>
          <p:cNvPr id="5" name="Titel 4"/>
          <p:cNvSpPr>
            <a:spLocks noGrp="1"/>
          </p:cNvSpPr>
          <p:nvPr>
            <p:ph type="title"/>
          </p:nvPr>
        </p:nvSpPr>
        <p:spPr/>
        <p:txBody>
          <a:bodyPr/>
          <a:lstStyle/>
          <a:p>
            <a:r>
              <a:rPr lang="da-DK" dirty="0" smtClean="0"/>
              <a:t>Klik for at redigere i master</a:t>
            </a:r>
            <a:endParaRPr lang="en-US" dirty="0"/>
          </a:p>
        </p:txBody>
      </p:sp>
    </p:spTree>
    <p:extLst>
      <p:ext uri="{BB962C8B-B14F-4D97-AF65-F5344CB8AC3E}">
        <p14:creationId xmlns:p14="http://schemas.microsoft.com/office/powerpoint/2010/main" val="275342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3050"/>
            <a:ext cx="3008313" cy="1162050"/>
          </a:xfrm>
        </p:spPr>
        <p:txBody>
          <a:bodyPr/>
          <a:lstStyle>
            <a:lvl1pPr algn="l">
              <a:defRPr sz="2000" b="1"/>
            </a:lvl1pPr>
          </a:lstStyle>
          <a:p>
            <a:r>
              <a:rPr lang="da-DK" dirty="0" smtClean="0"/>
              <a:t>Klik for at i master</a:t>
            </a:r>
            <a:endParaRPr lang="da-DK" dirty="0"/>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iasnummer 4"/>
          <p:cNvSpPr>
            <a:spLocks noGrp="1"/>
          </p:cNvSpPr>
          <p:nvPr>
            <p:ph type="sldNum" sz="quarter" idx="10"/>
          </p:nvPr>
        </p:nvSpPr>
        <p:spPr/>
        <p:txBody>
          <a:bodyPr/>
          <a:lstStyle>
            <a:lvl1pPr>
              <a:defRPr/>
            </a:lvl1pPr>
          </a:lstStyle>
          <a:p>
            <a:r>
              <a:rPr lang="da-DK"/>
              <a:t>Side </a:t>
            </a:r>
            <a:fld id="{810850DA-1341-476F-A7E3-330285B95F8E}" type="slidenum">
              <a:rPr lang="da-DK"/>
              <a:pPr/>
              <a:t>‹nr.›</a:t>
            </a:fld>
            <a:r>
              <a:rPr lang="da-DK"/>
              <a:t> </a:t>
            </a:r>
          </a:p>
        </p:txBody>
      </p:sp>
      <p:sp>
        <p:nvSpPr>
          <p:cNvPr id="6" name="Pladsholder til dato 5"/>
          <p:cNvSpPr>
            <a:spLocks noGrp="1"/>
          </p:cNvSpPr>
          <p:nvPr>
            <p:ph type="dt" sz="half" idx="11"/>
          </p:nvPr>
        </p:nvSpPr>
        <p:spPr/>
        <p:txBody>
          <a:bodyPr/>
          <a:lstStyle>
            <a:lvl1pPr>
              <a:defRPr/>
            </a:lvl1pPr>
          </a:lstStyle>
          <a:p>
            <a:fld id="{6870655F-E2EB-4768-9824-DE2AD5B5D205}" type="datetime2">
              <a:rPr lang="da-DK"/>
              <a:pPr/>
              <a:t>torsdag den 23. oktober 14</a:t>
            </a:fld>
            <a:endParaRPr lang="da-DK"/>
          </a:p>
        </p:txBody>
      </p:sp>
      <p:sp>
        <p:nvSpPr>
          <p:cNvPr id="7" name="Pladsholder til sidefod 6"/>
          <p:cNvSpPr>
            <a:spLocks noGrp="1"/>
          </p:cNvSpPr>
          <p:nvPr>
            <p:ph type="ftr" sz="quarter" idx="12"/>
          </p:nvPr>
        </p:nvSpPr>
        <p:spPr/>
        <p:txBody>
          <a:bodyPr/>
          <a:lstStyle>
            <a:lvl1pPr>
              <a:defRPr/>
            </a:lvl1pPr>
          </a:lstStyle>
          <a:p>
            <a:endParaRPr lang="da-DK"/>
          </a:p>
        </p:txBody>
      </p:sp>
    </p:spTree>
    <p:extLst>
      <p:ext uri="{BB962C8B-B14F-4D97-AF65-F5344CB8AC3E}">
        <p14:creationId xmlns:p14="http://schemas.microsoft.com/office/powerpoint/2010/main" val="307856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3" name="Pladsholder til diasnummer 2"/>
          <p:cNvSpPr>
            <a:spLocks noGrp="1"/>
          </p:cNvSpPr>
          <p:nvPr>
            <p:ph type="sldNum" sz="quarter" idx="10"/>
          </p:nvPr>
        </p:nvSpPr>
        <p:spPr/>
        <p:txBody>
          <a:bodyPr/>
          <a:lstStyle/>
          <a:p>
            <a:r>
              <a:rPr lang="da-DK" smtClean="0"/>
              <a:t>Side </a:t>
            </a:r>
            <a:fld id="{32113FE5-F1C8-4105-A9A2-BFF593ADC958}" type="slidenum">
              <a:rPr lang="da-DK" smtClean="0"/>
              <a:pPr/>
              <a:t>‹nr.›</a:t>
            </a:fld>
            <a:r>
              <a:rPr lang="da-DK" smtClean="0"/>
              <a:t> </a:t>
            </a:r>
            <a:endParaRPr lang="da-DK"/>
          </a:p>
        </p:txBody>
      </p:sp>
      <p:sp>
        <p:nvSpPr>
          <p:cNvPr id="4" name="Pladsholder til dato 3"/>
          <p:cNvSpPr>
            <a:spLocks noGrp="1"/>
          </p:cNvSpPr>
          <p:nvPr>
            <p:ph type="dt" sz="half" idx="11"/>
          </p:nvPr>
        </p:nvSpPr>
        <p:spPr/>
        <p:txBody>
          <a:bodyPr/>
          <a:lstStyle/>
          <a:p>
            <a:fld id="{CB908F92-B77B-4D13-8AA9-A0A39496263A}" type="datetime2">
              <a:rPr lang="da-DK" smtClean="0"/>
              <a:pPr/>
              <a:t>torsdag den 23. oktober 14</a:t>
            </a:fld>
            <a:endParaRPr lang="da-DK"/>
          </a:p>
        </p:txBody>
      </p:sp>
      <p:sp>
        <p:nvSpPr>
          <p:cNvPr id="5" name="Pladsholder til sidefod 4"/>
          <p:cNvSpPr>
            <a:spLocks noGrp="1"/>
          </p:cNvSpPr>
          <p:nvPr>
            <p:ph type="ftr" sz="quarter" idx="12"/>
          </p:nvPr>
        </p:nvSpPr>
        <p:spPr/>
        <p:txBody>
          <a:bodyPr/>
          <a:lstStyle/>
          <a:p>
            <a:endParaRPr lang="da-DK"/>
          </a:p>
        </p:txBody>
      </p:sp>
    </p:spTree>
    <p:extLst>
      <p:ext uri="{BB962C8B-B14F-4D97-AF65-F5344CB8AC3E}">
        <p14:creationId xmlns:p14="http://schemas.microsoft.com/office/powerpoint/2010/main" val="19379690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75" name="Picture 5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19088" y="152400"/>
            <a:ext cx="8672512" cy="755650"/>
          </a:xfrm>
          <a:prstGeom prst="rect">
            <a:avLst/>
          </a:prstGeom>
          <a:noFill/>
          <a:extLst>
            <a:ext uri="{909E8E84-426E-40dd-AFC4-6F175D3DCCD1}">
              <a14:hiddenFill xmlns:a14="http://schemas.microsoft.com/office/drawing/2010/main">
                <a:solidFill>
                  <a:srgbClr val="FFFFFF"/>
                </a:solidFill>
              </a14:hiddenFill>
            </a:ext>
          </a:extLst>
        </p:spPr>
      </p:pic>
      <p:sp>
        <p:nvSpPr>
          <p:cNvPr id="1071" name="SidenummerTal"/>
          <p:cNvSpPr txBox="1">
            <a:spLocks noChangeArrowheads="1"/>
          </p:cNvSpPr>
          <p:nvPr/>
        </p:nvSpPr>
        <p:spPr bwMode="auto">
          <a:xfrm>
            <a:off x="4908550" y="6400800"/>
            <a:ext cx="71913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da-DK" sz="1000"/>
          </a:p>
        </p:txBody>
      </p:sp>
      <p:sp>
        <p:nvSpPr>
          <p:cNvPr id="1027" name="Rectangle 3"/>
          <p:cNvSpPr>
            <a:spLocks noGrp="1" noChangeArrowheads="1"/>
          </p:cNvSpPr>
          <p:nvPr>
            <p:ph type="body" idx="1"/>
          </p:nvPr>
        </p:nvSpPr>
        <p:spPr bwMode="auto">
          <a:xfrm>
            <a:off x="457200" y="1844675"/>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30" name="Sidenummer"/>
          <p:cNvSpPr>
            <a:spLocks noGrp="1" noChangeArrowheads="1"/>
          </p:cNvSpPr>
          <p:nvPr>
            <p:ph type="sldNum" sz="quarter" idx="4"/>
          </p:nvPr>
        </p:nvSpPr>
        <p:spPr bwMode="auto">
          <a:xfrm>
            <a:off x="388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0" hangingPunct="0">
              <a:defRPr sz="1000"/>
            </a:lvl1pPr>
          </a:lstStyle>
          <a:p>
            <a:r>
              <a:rPr lang="da-DK"/>
              <a:t>Side </a:t>
            </a:r>
            <a:fld id="{32113FE5-F1C8-4105-A9A2-BFF593ADC958}" type="slidenum">
              <a:rPr lang="da-DK"/>
              <a:pPr/>
              <a:t>‹nr.›</a:t>
            </a:fld>
            <a:r>
              <a:rPr lang="da-DK"/>
              <a:t> </a:t>
            </a:r>
          </a:p>
        </p:txBody>
      </p:sp>
      <p:sp>
        <p:nvSpPr>
          <p:cNvPr id="1026" name="Rectangle 2"/>
          <p:cNvSpPr>
            <a:spLocks noGrp="1" noChangeArrowheads="1"/>
          </p:cNvSpPr>
          <p:nvPr>
            <p:ph type="title"/>
          </p:nvPr>
        </p:nvSpPr>
        <p:spPr bwMode="auto">
          <a:xfrm>
            <a:off x="457200" y="10668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smtClean="0"/>
              <a:t>Klik for at redigere titeltypografi i masteren</a:t>
            </a:r>
          </a:p>
        </p:txBody>
      </p:sp>
      <p:sp>
        <p:nvSpPr>
          <p:cNvPr id="1063" name="Line 39"/>
          <p:cNvSpPr>
            <a:spLocks noChangeShapeType="1"/>
          </p:cNvSpPr>
          <p:nvPr/>
        </p:nvSpPr>
        <p:spPr bwMode="auto">
          <a:xfrm>
            <a:off x="457200" y="1600200"/>
            <a:ext cx="4038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a-DK"/>
          </a:p>
        </p:txBody>
      </p:sp>
      <p:sp>
        <p:nvSpPr>
          <p:cNvPr id="1064" name="Line 40"/>
          <p:cNvSpPr>
            <a:spLocks noChangeShapeType="1"/>
          </p:cNvSpPr>
          <p:nvPr/>
        </p:nvSpPr>
        <p:spPr bwMode="auto">
          <a:xfrm>
            <a:off x="457200" y="6705600"/>
            <a:ext cx="8229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a-DK"/>
          </a:p>
        </p:txBody>
      </p:sp>
      <p:sp>
        <p:nvSpPr>
          <p:cNvPr id="1065" name="Line 41"/>
          <p:cNvSpPr>
            <a:spLocks noChangeShapeType="1"/>
          </p:cNvSpPr>
          <p:nvPr/>
        </p:nvSpPr>
        <p:spPr bwMode="auto">
          <a:xfrm>
            <a:off x="457200" y="64008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a-DK"/>
          </a:p>
        </p:txBody>
      </p:sp>
      <p:sp>
        <p:nvSpPr>
          <p:cNvPr id="1068" name="TitelFraForsiden"/>
          <p:cNvSpPr txBox="1">
            <a:spLocks noChangeArrowheads="1"/>
          </p:cNvSpPr>
          <p:nvPr/>
        </p:nvSpPr>
        <p:spPr bwMode="auto">
          <a:xfrm>
            <a:off x="457200" y="301665"/>
            <a:ext cx="6629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spcBef>
                <a:spcPct val="50000"/>
              </a:spcBef>
            </a:pPr>
            <a:r>
              <a:rPr lang="da-DK" dirty="0" err="1" smtClean="0"/>
              <a:t>Tax</a:t>
            </a:r>
            <a:r>
              <a:rPr lang="da-DK" dirty="0" smtClean="0"/>
              <a:t> in Denmark</a:t>
            </a:r>
            <a:endParaRPr lang="da-DK" dirty="0"/>
          </a:p>
        </p:txBody>
      </p:sp>
      <p:sp>
        <p:nvSpPr>
          <p:cNvPr id="1069" name="Rectangle 45"/>
          <p:cNvSpPr>
            <a:spLocks noGrp="1" noChangeArrowheads="1"/>
          </p:cNvSpPr>
          <p:nvPr>
            <p:ph type="dt" sz="half" idx="2"/>
          </p:nvPr>
        </p:nvSpPr>
        <p:spPr bwMode="auto">
          <a:xfrm>
            <a:off x="6400800" y="6400800"/>
            <a:ext cx="22860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0" hangingPunct="0">
              <a:defRPr sz="1000"/>
            </a:lvl1pPr>
          </a:lstStyle>
          <a:p>
            <a:fld id="{CB908F92-B77B-4D13-8AA9-A0A39496263A}" type="datetime2">
              <a:rPr lang="da-DK"/>
              <a:pPr/>
              <a:t>torsdag den 23. oktober 14</a:t>
            </a:fld>
            <a:endParaRPr lang="da-DK"/>
          </a:p>
        </p:txBody>
      </p:sp>
      <p:sp>
        <p:nvSpPr>
          <p:cNvPr id="1072" name="Afdeling"/>
          <p:cNvSpPr>
            <a:spLocks noGrp="1" noChangeArrowheads="1"/>
          </p:cNvSpPr>
          <p:nvPr>
            <p:ph type="ftr" sz="quarter" idx="3"/>
          </p:nvPr>
        </p:nvSpPr>
        <p:spPr bwMode="auto">
          <a:xfrm>
            <a:off x="455613" y="6400800"/>
            <a:ext cx="2817812"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0" hangingPunct="0">
              <a:defRPr sz="1000"/>
            </a:lvl1pPr>
          </a:lstStyle>
          <a:p>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4" r:id="rId9"/>
    <p:sldLayoutId id="2147483657" r:id="rId10"/>
    <p:sldLayoutId id="2147483658" r:id="rId11"/>
    <p:sldLayoutId id="2147483659" r:id="rId12"/>
    <p:sldLayoutId id="2147483660" r:id="rId13"/>
  </p:sldLayoutIdLst>
  <p:timing>
    <p:tnLst>
      <p:par>
        <p:cTn xmlns:p14="http://schemas.microsoft.com/office/powerpoint/2010/main" id="1" dur="indefinite" restart="never" nodeType="tmRoot"/>
      </p:par>
    </p:tnLst>
  </p:timing>
  <p:hf hdr="0" ftr="0"/>
  <p:txStyles>
    <p:titleStyle>
      <a:lvl1pPr algn="l" rtl="0" fontAlgn="base">
        <a:spcBef>
          <a:spcPct val="0"/>
        </a:spcBef>
        <a:spcAft>
          <a:spcPct val="0"/>
        </a:spcAft>
        <a:defRPr sz="2200">
          <a:solidFill>
            <a:schemeClr val="tx1"/>
          </a:solidFill>
          <a:latin typeface="+mj-lt"/>
          <a:ea typeface="+mj-ea"/>
          <a:cs typeface="+mj-cs"/>
        </a:defRPr>
      </a:lvl1pPr>
      <a:lvl2pPr algn="l" rtl="0" fontAlgn="base">
        <a:spcBef>
          <a:spcPct val="0"/>
        </a:spcBef>
        <a:spcAft>
          <a:spcPct val="0"/>
        </a:spcAft>
        <a:defRPr sz="2200">
          <a:solidFill>
            <a:schemeClr val="tx1"/>
          </a:solidFill>
          <a:latin typeface="Arial" charset="0"/>
        </a:defRPr>
      </a:lvl2pPr>
      <a:lvl3pPr algn="l" rtl="0" fontAlgn="base">
        <a:spcBef>
          <a:spcPct val="0"/>
        </a:spcBef>
        <a:spcAft>
          <a:spcPct val="0"/>
        </a:spcAft>
        <a:defRPr sz="2200">
          <a:solidFill>
            <a:schemeClr val="tx1"/>
          </a:solidFill>
          <a:latin typeface="Arial" charset="0"/>
        </a:defRPr>
      </a:lvl3pPr>
      <a:lvl4pPr algn="l" rtl="0" fontAlgn="base">
        <a:spcBef>
          <a:spcPct val="0"/>
        </a:spcBef>
        <a:spcAft>
          <a:spcPct val="0"/>
        </a:spcAft>
        <a:defRPr sz="2200">
          <a:solidFill>
            <a:schemeClr val="tx1"/>
          </a:solidFill>
          <a:latin typeface="Arial" charset="0"/>
        </a:defRPr>
      </a:lvl4pPr>
      <a:lvl5pPr algn="l" rtl="0" fontAlgn="base">
        <a:spcBef>
          <a:spcPct val="0"/>
        </a:spcBef>
        <a:spcAft>
          <a:spcPct val="0"/>
        </a:spcAft>
        <a:defRPr sz="2200">
          <a:solidFill>
            <a:schemeClr val="tx1"/>
          </a:solidFill>
          <a:latin typeface="Arial" charset="0"/>
        </a:defRPr>
      </a:lvl5pPr>
      <a:lvl6pPr marL="457200" algn="l" rtl="0" fontAlgn="base">
        <a:spcBef>
          <a:spcPct val="0"/>
        </a:spcBef>
        <a:spcAft>
          <a:spcPct val="0"/>
        </a:spcAft>
        <a:defRPr sz="2200">
          <a:solidFill>
            <a:schemeClr val="tx1"/>
          </a:solidFill>
          <a:latin typeface="Arial" charset="0"/>
        </a:defRPr>
      </a:lvl6pPr>
      <a:lvl7pPr marL="914400" algn="l" rtl="0" fontAlgn="base">
        <a:spcBef>
          <a:spcPct val="0"/>
        </a:spcBef>
        <a:spcAft>
          <a:spcPct val="0"/>
        </a:spcAft>
        <a:defRPr sz="2200">
          <a:solidFill>
            <a:schemeClr val="tx1"/>
          </a:solidFill>
          <a:latin typeface="Arial" charset="0"/>
        </a:defRPr>
      </a:lvl7pPr>
      <a:lvl8pPr marL="1371600" algn="l" rtl="0" fontAlgn="base">
        <a:spcBef>
          <a:spcPct val="0"/>
        </a:spcBef>
        <a:spcAft>
          <a:spcPct val="0"/>
        </a:spcAft>
        <a:defRPr sz="2200">
          <a:solidFill>
            <a:schemeClr val="tx1"/>
          </a:solidFill>
          <a:latin typeface="Arial" charset="0"/>
        </a:defRPr>
      </a:lvl8pPr>
      <a:lvl9pPr marL="1828800" algn="l" rtl="0" fontAlgn="base">
        <a:spcBef>
          <a:spcPct val="0"/>
        </a:spcBef>
        <a:spcAft>
          <a:spcPct val="0"/>
        </a:spcAft>
        <a:defRPr sz="2200">
          <a:solidFill>
            <a:schemeClr val="tx1"/>
          </a:solidFill>
          <a:latin typeface="Arial" charset="0"/>
        </a:defRPr>
      </a:lvl9pPr>
    </p:titleStyle>
    <p:bodyStyle>
      <a:lvl1pPr marL="179388" indent="-179388" algn="l" rtl="0" fontAlgn="base">
        <a:lnSpc>
          <a:spcPct val="90000"/>
        </a:lnSpc>
        <a:spcBef>
          <a:spcPct val="0"/>
        </a:spcBef>
        <a:spcAft>
          <a:spcPct val="50000"/>
        </a:spcAft>
        <a:buSzPct val="60000"/>
        <a:defRPr>
          <a:solidFill>
            <a:schemeClr val="tx1"/>
          </a:solidFill>
          <a:latin typeface="+mn-lt"/>
          <a:ea typeface="+mn-ea"/>
          <a:cs typeface="+mn-cs"/>
        </a:defRPr>
      </a:lvl1pPr>
      <a:lvl2pPr marL="539750" indent="-180975" algn="l" rtl="0" fontAlgn="base">
        <a:lnSpc>
          <a:spcPct val="90000"/>
        </a:lnSpc>
        <a:spcBef>
          <a:spcPct val="0"/>
        </a:spcBef>
        <a:spcAft>
          <a:spcPct val="50000"/>
        </a:spcAft>
        <a:buSzPct val="60000"/>
        <a:defRPr sz="1400">
          <a:solidFill>
            <a:schemeClr val="tx1"/>
          </a:solidFill>
          <a:latin typeface="+mn-lt"/>
        </a:defRPr>
      </a:lvl2pPr>
      <a:lvl3pPr marL="904875" indent="-185738" algn="l" rtl="0" fontAlgn="base">
        <a:lnSpc>
          <a:spcPct val="90000"/>
        </a:lnSpc>
        <a:spcBef>
          <a:spcPct val="0"/>
        </a:spcBef>
        <a:spcAft>
          <a:spcPct val="50000"/>
        </a:spcAft>
        <a:buSzPct val="60000"/>
        <a:defRPr sz="1400">
          <a:solidFill>
            <a:schemeClr val="tx1"/>
          </a:solidFill>
          <a:latin typeface="+mn-lt"/>
        </a:defRPr>
      </a:lvl3pPr>
      <a:lvl4pPr marL="1258888" indent="-171450" algn="l" rtl="0" fontAlgn="base">
        <a:lnSpc>
          <a:spcPct val="90000"/>
        </a:lnSpc>
        <a:spcBef>
          <a:spcPct val="0"/>
        </a:spcBef>
        <a:spcAft>
          <a:spcPct val="50000"/>
        </a:spcAft>
        <a:buSzPct val="60000"/>
        <a:defRPr sz="1400">
          <a:solidFill>
            <a:schemeClr val="tx1"/>
          </a:solidFill>
          <a:latin typeface="+mn-lt"/>
        </a:defRPr>
      </a:lvl4pPr>
      <a:lvl5pPr marL="1619250" indent="-176213" algn="l" rtl="0" fontAlgn="base">
        <a:lnSpc>
          <a:spcPct val="90000"/>
        </a:lnSpc>
        <a:spcBef>
          <a:spcPct val="0"/>
        </a:spcBef>
        <a:spcAft>
          <a:spcPct val="50000"/>
        </a:spcAft>
        <a:buSzPct val="60000"/>
        <a:defRPr sz="1400">
          <a:solidFill>
            <a:schemeClr val="tx1"/>
          </a:solidFill>
          <a:latin typeface="+mn-lt"/>
        </a:defRPr>
      </a:lvl5pPr>
      <a:lvl6pPr marL="2076450" indent="-176213" algn="l" rtl="0" fontAlgn="base">
        <a:lnSpc>
          <a:spcPct val="90000"/>
        </a:lnSpc>
        <a:spcBef>
          <a:spcPct val="0"/>
        </a:spcBef>
        <a:spcAft>
          <a:spcPct val="50000"/>
        </a:spcAft>
        <a:buSzPct val="60000"/>
        <a:defRPr sz="1400">
          <a:solidFill>
            <a:schemeClr val="tx1"/>
          </a:solidFill>
          <a:latin typeface="+mn-lt"/>
        </a:defRPr>
      </a:lvl6pPr>
      <a:lvl7pPr marL="2533650" indent="-176213" algn="l" rtl="0" fontAlgn="base">
        <a:lnSpc>
          <a:spcPct val="90000"/>
        </a:lnSpc>
        <a:spcBef>
          <a:spcPct val="0"/>
        </a:spcBef>
        <a:spcAft>
          <a:spcPct val="50000"/>
        </a:spcAft>
        <a:buSzPct val="60000"/>
        <a:defRPr sz="1400">
          <a:solidFill>
            <a:schemeClr val="tx1"/>
          </a:solidFill>
          <a:latin typeface="+mn-lt"/>
        </a:defRPr>
      </a:lvl7pPr>
      <a:lvl8pPr marL="2990850" indent="-176213" algn="l" rtl="0" fontAlgn="base">
        <a:lnSpc>
          <a:spcPct val="90000"/>
        </a:lnSpc>
        <a:spcBef>
          <a:spcPct val="0"/>
        </a:spcBef>
        <a:spcAft>
          <a:spcPct val="50000"/>
        </a:spcAft>
        <a:buSzPct val="60000"/>
        <a:defRPr sz="1400">
          <a:solidFill>
            <a:schemeClr val="tx1"/>
          </a:solidFill>
          <a:latin typeface="+mn-lt"/>
        </a:defRPr>
      </a:lvl8pPr>
      <a:lvl9pPr marL="3448050" indent="-176213" algn="l" rtl="0" fontAlgn="base">
        <a:lnSpc>
          <a:spcPct val="90000"/>
        </a:lnSpc>
        <a:spcBef>
          <a:spcPct val="0"/>
        </a:spcBef>
        <a:spcAft>
          <a:spcPct val="50000"/>
        </a:spcAft>
        <a:buSzPct val="60000"/>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cid:image003.png@01CFE938.445BA1D0"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skat.dk/unge" TargetMode="External"/><Relationship Id="rId4" Type="http://schemas.openxmlformats.org/officeDocument/2006/relationships/hyperlink" Target="http://www.skat.dk/skole" TargetMode="External"/><Relationship Id="rId5" Type="http://schemas.openxmlformats.org/officeDocument/2006/relationships/hyperlink" Target="http://www.skat.dk/study" TargetMode="External"/><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Forside"/>
          <p:cNvSpPr>
            <a:spLocks noGrp="1" noChangeArrowheads="1"/>
          </p:cNvSpPr>
          <p:nvPr>
            <p:ph type="ctrTitle"/>
          </p:nvPr>
        </p:nvSpPr>
        <p:spPr>
          <a:xfrm>
            <a:off x="755576" y="4221088"/>
            <a:ext cx="7010400" cy="555601"/>
          </a:xfrm>
        </p:spPr>
        <p:txBody>
          <a:bodyPr/>
          <a:lstStyle/>
          <a:p>
            <a:r>
              <a:rPr lang="da-DK" sz="4800" dirty="0" err="1" smtClean="0"/>
              <a:t>Tax</a:t>
            </a:r>
            <a:r>
              <a:rPr lang="da-DK" sz="4800" dirty="0" smtClean="0"/>
              <a:t> in Denmark</a:t>
            </a:r>
            <a:endParaRPr lang="da-DK" sz="4800" dirty="0"/>
          </a:p>
        </p:txBody>
      </p:sp>
      <p:pic>
        <p:nvPicPr>
          <p:cNvPr id="2050" name="Picture 2" descr="C:\Users\w13271\AppData\Local\Microsoft\Windows\Temporary Internet Files\Content.IE5\SD43AMBS\MC9000012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789040"/>
            <a:ext cx="1296144" cy="8422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r>
              <a:rPr lang="en-US" sz="2800" dirty="0"/>
              <a:t/>
            </a:r>
            <a:br>
              <a:rPr lang="en-US" sz="2800" dirty="0"/>
            </a:br>
            <a:r>
              <a:rPr lang="en-GB" sz="2000" b="1" dirty="0" smtClean="0"/>
              <a:t>How </a:t>
            </a:r>
            <a:r>
              <a:rPr lang="en-GB" sz="2000" b="1" dirty="0"/>
              <a:t>is the tax revenue distributed? </a:t>
            </a:r>
            <a:endParaRPr lang="en-US" sz="2000" b="1" dirty="0"/>
          </a:p>
        </p:txBody>
      </p:sp>
      <p:sp>
        <p:nvSpPr>
          <p:cNvPr id="6146" name="Pladsholder til diasnumm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da-DK" sz="1000" smtClean="0"/>
              <a:t>Side </a:t>
            </a:r>
            <a:fld id="{E31536D2-1769-418B-A7ED-CBCE7F501F13}" type="slidenum">
              <a:rPr lang="da-DK" sz="1000" smtClean="0"/>
              <a:pPr/>
              <a:t>10</a:t>
            </a:fld>
            <a:r>
              <a:rPr lang="da-DK" sz="1000" smtClean="0"/>
              <a:t> </a:t>
            </a:r>
          </a:p>
        </p:txBody>
      </p:sp>
      <p:sp>
        <p:nvSpPr>
          <p:cNvPr id="6147" name="Pladsholder til dato 5"/>
          <p:cNvSpPr>
            <a:spLocks noGrp="1"/>
          </p:cNvSpPr>
          <p:nvPr>
            <p:ph type="dt" sz="half"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D753B9F0-E1B2-424E-A8E0-A8F0A3B68CF9}" type="datetime2">
              <a:rPr lang="da-DK" sz="1000" smtClean="0"/>
              <a:pPr/>
              <a:t>torsdag den 23. oktober 14</a:t>
            </a:fld>
            <a:endParaRPr lang="da-DK" sz="1000" smtClean="0"/>
          </a:p>
        </p:txBody>
      </p:sp>
      <p:pic>
        <p:nvPicPr>
          <p:cNvPr id="16" name="Billede 15" descr="cid:image003.png@01CFE938.445BA1D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83568" y="1628800"/>
            <a:ext cx="7056784" cy="4104456"/>
          </a:xfrm>
          <a:prstGeom prst="rect">
            <a:avLst/>
          </a:prstGeom>
          <a:noFill/>
          <a:ln>
            <a:noFill/>
          </a:ln>
        </p:spPr>
      </p:pic>
      <p:sp>
        <p:nvSpPr>
          <p:cNvPr id="4" name="Tekstboks 3"/>
          <p:cNvSpPr txBox="1"/>
          <p:nvPr/>
        </p:nvSpPr>
        <p:spPr>
          <a:xfrm>
            <a:off x="683568" y="5877272"/>
            <a:ext cx="6624736" cy="553998"/>
          </a:xfrm>
          <a:prstGeom prst="rect">
            <a:avLst/>
          </a:prstGeom>
          <a:noFill/>
        </p:spPr>
        <p:txBody>
          <a:bodyPr wrap="square" rtlCol="0">
            <a:spAutoFit/>
          </a:bodyPr>
          <a:lstStyle/>
          <a:p>
            <a:r>
              <a:rPr lang="en-GB" sz="1400" b="1" dirty="0"/>
              <a:t>The above illustration shows the overall 2012 distribution of tax revenue</a:t>
            </a:r>
            <a:r>
              <a:rPr lang="en-GB" sz="1400" dirty="0"/>
              <a:t>.</a:t>
            </a:r>
            <a:r>
              <a:rPr lang="en-GB" sz="1400" i="1" dirty="0"/>
              <a:t>  </a:t>
            </a:r>
            <a:endParaRPr lang="en-US" sz="1400" dirty="0"/>
          </a:p>
          <a:p>
            <a:endParaRPr lang="en-US" sz="1600" dirty="0"/>
          </a:p>
        </p:txBody>
      </p:sp>
    </p:spTree>
    <p:extLst>
      <p:ext uri="{BB962C8B-B14F-4D97-AF65-F5344CB8AC3E}">
        <p14:creationId xmlns:p14="http://schemas.microsoft.com/office/powerpoint/2010/main" val="18724118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dsholder til diasnumm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da-DK" sz="1000" smtClean="0"/>
              <a:t>Side </a:t>
            </a:r>
            <a:fld id="{0A56D3C0-17E3-4E92-9D04-98C715C86C2E}" type="slidenum">
              <a:rPr lang="da-DK" sz="1000" smtClean="0"/>
              <a:pPr/>
              <a:t>11</a:t>
            </a:fld>
            <a:r>
              <a:rPr lang="da-DK" sz="1000" smtClean="0"/>
              <a:t> </a:t>
            </a:r>
          </a:p>
        </p:txBody>
      </p:sp>
      <p:sp>
        <p:nvSpPr>
          <p:cNvPr id="46083" name="Pladsholder til dato 4"/>
          <p:cNvSpPr>
            <a:spLocks noGrp="1"/>
          </p:cNvSpPr>
          <p:nvPr>
            <p:ph type="dt" sz="half"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AA37CEA7-7350-4700-AA6F-156F39FE9A88}" type="datetime2">
              <a:rPr lang="da-DK" sz="1000" smtClean="0"/>
              <a:pPr/>
              <a:t>torsdag den 23. oktober 14</a:t>
            </a:fld>
            <a:endParaRPr lang="da-DK" sz="1000" smtClean="0"/>
          </a:p>
        </p:txBody>
      </p:sp>
      <p:sp>
        <p:nvSpPr>
          <p:cNvPr id="3" name="Pladsholder til indhold 2"/>
          <p:cNvSpPr>
            <a:spLocks noGrp="1"/>
          </p:cNvSpPr>
          <p:nvPr>
            <p:ph idx="1"/>
          </p:nvPr>
        </p:nvSpPr>
        <p:spPr>
          <a:xfrm>
            <a:off x="467544" y="1916832"/>
            <a:ext cx="8229600" cy="4419600"/>
          </a:xfrm>
        </p:spPr>
        <p:txBody>
          <a:bodyPr/>
          <a:lstStyle/>
          <a:p>
            <a:r>
              <a:rPr lang="en-US" sz="2000" b="1" u="sng" dirty="0" smtClean="0"/>
              <a:t>Thank you</a:t>
            </a:r>
          </a:p>
          <a:p>
            <a:endParaRPr lang="en-US" sz="2000" b="1" u="sng" dirty="0"/>
          </a:p>
          <a:p>
            <a:endParaRPr lang="en-US" sz="2000" b="1" u="sng" dirty="0" smtClean="0"/>
          </a:p>
          <a:p>
            <a:endParaRPr lang="en-US" sz="2000" b="1" u="sng" dirty="0"/>
          </a:p>
          <a:p>
            <a:endParaRPr lang="en-US" sz="2000" b="1" u="sng" dirty="0" smtClean="0"/>
          </a:p>
          <a:p>
            <a:endParaRPr lang="en-US" sz="2000" b="1" u="sng" dirty="0"/>
          </a:p>
          <a:p>
            <a:endParaRPr lang="en-US" sz="2000" b="1" u="sng" dirty="0" smtClean="0"/>
          </a:p>
          <a:p>
            <a:endParaRPr lang="en-US" sz="2000" b="1" u="sng" dirty="0"/>
          </a:p>
          <a:p>
            <a:endParaRPr lang="en-US" sz="2000" b="1" u="sng" dirty="0" smtClean="0"/>
          </a:p>
          <a:p>
            <a:r>
              <a:rPr lang="en-US" sz="2000" b="1" u="sng" dirty="0" err="1"/>
              <a:t>k</a:t>
            </a:r>
            <a:r>
              <a:rPr lang="en-US" sz="2000" b="1" u="sng" dirty="0" err="1" smtClean="0"/>
              <a:t>irsten.b.hansen@skat.dk</a:t>
            </a:r>
            <a:endParaRPr lang="en-US" sz="2000" b="1" u="sng" dirty="0" smtClean="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276872"/>
            <a:ext cx="2627536" cy="262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1382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diasnumm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da-DK" sz="1000" smtClean="0"/>
              <a:t>Side </a:t>
            </a:r>
            <a:fld id="{7DA94357-9C44-462B-8654-75B35BD0CA2A}" type="slidenum">
              <a:rPr lang="da-DK" sz="1000" smtClean="0"/>
              <a:pPr/>
              <a:t>2</a:t>
            </a:fld>
            <a:r>
              <a:rPr lang="da-DK" sz="1000" smtClean="0"/>
              <a:t> </a:t>
            </a:r>
          </a:p>
        </p:txBody>
      </p:sp>
      <p:sp>
        <p:nvSpPr>
          <p:cNvPr id="8195" name="Pladsholder til dato 2"/>
          <p:cNvSpPr>
            <a:spLocks noGrp="1"/>
          </p:cNvSpPr>
          <p:nvPr>
            <p:ph type="dt" sz="half"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688BC591-DE53-4504-A384-1935805EC3AA}" type="datetime2">
              <a:rPr lang="da-DK" sz="1000" smtClean="0"/>
              <a:pPr/>
              <a:t>torsdag den 23. oktober 14</a:t>
            </a:fld>
            <a:endParaRPr lang="da-DK" sz="1000" smtClean="0"/>
          </a:p>
        </p:txBody>
      </p:sp>
      <p:sp>
        <p:nvSpPr>
          <p:cNvPr id="8196" name="Rectangle 3"/>
          <p:cNvSpPr>
            <a:spLocks noGrp="1" noChangeArrowheads="1"/>
          </p:cNvSpPr>
          <p:nvPr>
            <p:ph type="body" idx="4294967295"/>
          </p:nvPr>
        </p:nvSpPr>
        <p:spPr>
          <a:xfrm>
            <a:off x="457200" y="1988840"/>
            <a:ext cx="5688013" cy="4341812"/>
          </a:xfrm>
          <a:noFill/>
        </p:spPr>
        <p:txBody>
          <a:bodyPr/>
          <a:lstStyle/>
          <a:p>
            <a:r>
              <a:rPr lang="da-DK" sz="2000" b="1" u="sng" dirty="0" err="1" smtClean="0">
                <a:solidFill>
                  <a:schemeClr val="tx2"/>
                </a:solidFill>
              </a:rPr>
              <a:t>Who</a:t>
            </a:r>
            <a:r>
              <a:rPr lang="da-DK" sz="2000" b="1" u="sng" dirty="0" smtClean="0">
                <a:solidFill>
                  <a:schemeClr val="tx2"/>
                </a:solidFill>
              </a:rPr>
              <a:t> </a:t>
            </a:r>
            <a:r>
              <a:rPr lang="da-DK" sz="2000" b="1" u="sng" dirty="0" err="1" smtClean="0">
                <a:solidFill>
                  <a:schemeClr val="tx2"/>
                </a:solidFill>
              </a:rPr>
              <a:t>pay</a:t>
            </a:r>
            <a:r>
              <a:rPr lang="da-DK" sz="2000" b="1" u="sng" dirty="0" smtClean="0">
                <a:solidFill>
                  <a:schemeClr val="tx2"/>
                </a:solidFill>
              </a:rPr>
              <a:t> </a:t>
            </a:r>
            <a:r>
              <a:rPr lang="da-DK" sz="2000" b="1" u="sng" dirty="0" err="1" smtClean="0">
                <a:solidFill>
                  <a:schemeClr val="tx2"/>
                </a:solidFill>
              </a:rPr>
              <a:t>taxes</a:t>
            </a:r>
            <a:r>
              <a:rPr lang="da-DK" sz="2000" b="1" u="sng" dirty="0" smtClean="0">
                <a:solidFill>
                  <a:schemeClr val="tx2"/>
                </a:solidFill>
              </a:rPr>
              <a:t>?</a:t>
            </a:r>
          </a:p>
          <a:p>
            <a:r>
              <a:rPr lang="da-DK" sz="2000" b="1" dirty="0">
                <a:solidFill>
                  <a:schemeClr val="tx2"/>
                </a:solidFill>
              </a:rPr>
              <a:t>	</a:t>
            </a:r>
            <a:r>
              <a:rPr lang="da-DK" sz="2000" b="1" dirty="0" err="1" smtClean="0">
                <a:solidFill>
                  <a:schemeClr val="tx2"/>
                </a:solidFill>
              </a:rPr>
              <a:t>Everybody</a:t>
            </a:r>
            <a:r>
              <a:rPr lang="da-DK" sz="2000" b="1" dirty="0" smtClean="0">
                <a:solidFill>
                  <a:schemeClr val="tx2"/>
                </a:solidFill>
              </a:rPr>
              <a:t> </a:t>
            </a:r>
            <a:r>
              <a:rPr lang="da-DK" sz="2000" b="1" dirty="0" err="1" smtClean="0">
                <a:solidFill>
                  <a:schemeClr val="tx2"/>
                </a:solidFill>
              </a:rPr>
              <a:t>who</a:t>
            </a:r>
            <a:r>
              <a:rPr lang="da-DK" sz="2000" b="1" dirty="0" smtClean="0">
                <a:solidFill>
                  <a:schemeClr val="tx2"/>
                </a:solidFill>
              </a:rPr>
              <a:t> lives in Denmark and </a:t>
            </a:r>
            <a:r>
              <a:rPr lang="da-DK" sz="2000" b="1" dirty="0" err="1" smtClean="0">
                <a:solidFill>
                  <a:schemeClr val="tx2"/>
                </a:solidFill>
              </a:rPr>
              <a:t>who</a:t>
            </a:r>
            <a:r>
              <a:rPr lang="da-DK" sz="2000" b="1" dirty="0" smtClean="0">
                <a:solidFill>
                  <a:schemeClr val="tx2"/>
                </a:solidFill>
              </a:rPr>
              <a:t> has an </a:t>
            </a:r>
            <a:r>
              <a:rPr lang="da-DK" sz="2000" b="1" dirty="0" err="1" smtClean="0">
                <a:solidFill>
                  <a:schemeClr val="tx2"/>
                </a:solidFill>
              </a:rPr>
              <a:t>income</a:t>
            </a:r>
            <a:r>
              <a:rPr lang="da-DK" sz="2000" b="1" dirty="0" smtClean="0">
                <a:solidFill>
                  <a:schemeClr val="tx2"/>
                </a:solidFill>
              </a:rPr>
              <a:t> – </a:t>
            </a:r>
            <a:r>
              <a:rPr lang="da-DK" sz="2000" b="1" dirty="0" err="1" smtClean="0">
                <a:solidFill>
                  <a:schemeClr val="tx2"/>
                </a:solidFill>
              </a:rPr>
              <a:t>also</a:t>
            </a:r>
            <a:r>
              <a:rPr lang="da-DK" sz="2000" b="1" dirty="0" smtClean="0">
                <a:solidFill>
                  <a:schemeClr val="tx2"/>
                </a:solidFill>
              </a:rPr>
              <a:t> if </a:t>
            </a:r>
            <a:r>
              <a:rPr lang="da-DK" sz="2000" b="1" dirty="0" err="1" smtClean="0">
                <a:solidFill>
                  <a:schemeClr val="tx2"/>
                </a:solidFill>
              </a:rPr>
              <a:t>you</a:t>
            </a:r>
            <a:endParaRPr lang="da-DK" sz="2000" b="1" dirty="0" smtClean="0">
              <a:solidFill>
                <a:schemeClr val="tx2"/>
              </a:solidFill>
            </a:endParaRPr>
          </a:p>
          <a:p>
            <a:pPr marL="285750" indent="-285750">
              <a:buFont typeface="Arial" panose="020B0604020202020204" pitchFamily="34" charset="0"/>
              <a:buChar char="•"/>
            </a:pPr>
            <a:r>
              <a:rPr lang="da-DK" dirty="0" smtClean="0"/>
              <a:t>have </a:t>
            </a:r>
            <a:r>
              <a:rPr lang="da-DK" dirty="0" err="1"/>
              <a:t>your</a:t>
            </a:r>
            <a:r>
              <a:rPr lang="da-DK" dirty="0"/>
              <a:t> </a:t>
            </a:r>
            <a:r>
              <a:rPr lang="da-DK" dirty="0" err="1"/>
              <a:t>own</a:t>
            </a:r>
            <a:r>
              <a:rPr lang="da-DK" dirty="0"/>
              <a:t> business </a:t>
            </a:r>
            <a:endParaRPr lang="da-DK" dirty="0" smtClean="0"/>
          </a:p>
          <a:p>
            <a:pPr marL="285750" indent="-285750">
              <a:buFont typeface="Arial" panose="020B0604020202020204" pitchFamily="34" charset="0"/>
              <a:buChar char="•"/>
            </a:pPr>
            <a:r>
              <a:rPr lang="en-US" dirty="0" smtClean="0"/>
              <a:t>are </a:t>
            </a:r>
            <a:r>
              <a:rPr lang="en-US" dirty="0"/>
              <a:t>unemployed and receive benefits from your unemployment fund (daily benefits) or from the </a:t>
            </a:r>
            <a:br>
              <a:rPr lang="en-US" dirty="0"/>
            </a:br>
            <a:r>
              <a:rPr lang="en-US" dirty="0" smtClean="0"/>
              <a:t>state </a:t>
            </a:r>
            <a:r>
              <a:rPr lang="en-US" dirty="0"/>
              <a:t>(social assistance benefits) </a:t>
            </a:r>
          </a:p>
          <a:p>
            <a:pPr marL="285750" indent="-285750">
              <a:buFont typeface="Arial" panose="020B0604020202020204" pitchFamily="34" charset="0"/>
              <a:buChar char="•"/>
            </a:pPr>
            <a:r>
              <a:rPr lang="en-US" dirty="0" smtClean="0"/>
              <a:t>are </a:t>
            </a:r>
            <a:r>
              <a:rPr lang="en-US" dirty="0"/>
              <a:t>a student and receive state education grants </a:t>
            </a:r>
          </a:p>
          <a:p>
            <a:pPr marL="285750" indent="-285750">
              <a:buFont typeface="Arial" panose="020B0604020202020204" pitchFamily="34" charset="0"/>
              <a:buChar char="•"/>
            </a:pPr>
            <a:r>
              <a:rPr lang="en-US" dirty="0" smtClean="0"/>
              <a:t>are </a:t>
            </a:r>
            <a:r>
              <a:rPr lang="en-US" dirty="0"/>
              <a:t>retired and receive state pension </a:t>
            </a:r>
          </a:p>
          <a:p>
            <a:pPr marL="285750" indent="-285750">
              <a:buFont typeface="Arial" panose="020B0604020202020204" pitchFamily="34" charset="0"/>
              <a:buChar char="•"/>
            </a:pPr>
            <a:r>
              <a:rPr lang="en-US" dirty="0" smtClean="0"/>
              <a:t>work </a:t>
            </a:r>
            <a:r>
              <a:rPr lang="en-US" dirty="0"/>
              <a:t>abroad or have income from abroad while </a:t>
            </a:r>
            <a:r>
              <a:rPr lang="en-US" dirty="0" smtClean="0"/>
              <a:t/>
            </a:r>
            <a:br>
              <a:rPr lang="en-US" dirty="0" smtClean="0"/>
            </a:br>
            <a:r>
              <a:rPr lang="en-US" dirty="0" smtClean="0"/>
              <a:t>living </a:t>
            </a:r>
            <a:r>
              <a:rPr lang="en-US" dirty="0"/>
              <a:t>in Denmark </a:t>
            </a:r>
          </a:p>
          <a:p>
            <a:pPr marL="0" indent="0" eaLnBrk="1" hangingPunct="1">
              <a:lnSpc>
                <a:spcPct val="70000"/>
              </a:lnSpc>
            </a:pPr>
            <a:r>
              <a:rPr lang="da-DK" b="1" dirty="0" smtClean="0">
                <a:solidFill>
                  <a:schemeClr val="tx2"/>
                </a:solidFill>
              </a:rPr>
              <a:t/>
            </a:r>
            <a:br>
              <a:rPr lang="da-DK" b="1" dirty="0" smtClean="0">
                <a:solidFill>
                  <a:schemeClr val="tx2"/>
                </a:solidFill>
              </a:rPr>
            </a:br>
            <a:r>
              <a:rPr lang="da-DK" sz="1700" dirty="0" smtClean="0">
                <a:solidFill>
                  <a:schemeClr val="tx2"/>
                </a:solidFill>
              </a:rPr>
              <a:t>        </a:t>
            </a:r>
            <a:br>
              <a:rPr lang="da-DK" sz="1700" dirty="0" smtClean="0">
                <a:solidFill>
                  <a:schemeClr val="tx2"/>
                </a:solidFill>
              </a:rPr>
            </a:br>
            <a:r>
              <a:rPr lang="da-DK" sz="1700" dirty="0" smtClean="0">
                <a:solidFill>
                  <a:schemeClr val="tx2"/>
                </a:solidFill>
              </a:rPr>
              <a:t> </a:t>
            </a:r>
            <a:endParaRPr lang="da-DK" dirty="0"/>
          </a:p>
        </p:txBody>
      </p:sp>
      <p:sp>
        <p:nvSpPr>
          <p:cNvPr id="8197" name="Rectangle 14"/>
          <p:cNvSpPr>
            <a:spLocks noChangeArrowheads="1"/>
          </p:cNvSpPr>
          <p:nvPr/>
        </p:nvSpPr>
        <p:spPr bwMode="auto">
          <a:xfrm>
            <a:off x="457200" y="1066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defRPr/>
            </a:pPr>
            <a:r>
              <a:rPr lang="da-DK" sz="2800" dirty="0" err="1" smtClean="0">
                <a:solidFill>
                  <a:schemeClr val="accent2"/>
                </a:solidFill>
                <a:effectLst>
                  <a:outerShdw blurRad="38100" dist="38100" dir="2700000" algn="tl">
                    <a:srgbClr val="000000">
                      <a:alpha val="43137"/>
                    </a:srgbClr>
                  </a:outerShdw>
                </a:effectLst>
                <a:latin typeface="+mj-lt"/>
              </a:rPr>
              <a:t>Tax</a:t>
            </a:r>
            <a:r>
              <a:rPr lang="da-DK" sz="2800" dirty="0" smtClean="0">
                <a:solidFill>
                  <a:schemeClr val="accent2"/>
                </a:solidFill>
                <a:effectLst>
                  <a:outerShdw blurRad="38100" dist="38100" dir="2700000" algn="tl">
                    <a:srgbClr val="000000">
                      <a:alpha val="43137"/>
                    </a:srgbClr>
                  </a:outerShdw>
                </a:effectLst>
                <a:latin typeface="+mj-lt"/>
              </a:rPr>
              <a:t> in Denmark - </a:t>
            </a:r>
            <a:r>
              <a:rPr lang="da-DK" sz="2800" dirty="0" err="1" smtClean="0">
                <a:solidFill>
                  <a:schemeClr val="accent2"/>
                </a:solidFill>
                <a:effectLst>
                  <a:outerShdw blurRad="38100" dist="38100" dir="2700000" algn="tl">
                    <a:srgbClr val="000000">
                      <a:alpha val="43137"/>
                    </a:srgbClr>
                  </a:outerShdw>
                </a:effectLst>
                <a:latin typeface="+mj-lt"/>
              </a:rPr>
              <a:t>Introduction</a:t>
            </a:r>
            <a:r>
              <a:rPr lang="da-DK" sz="2800" dirty="0" smtClean="0">
                <a:solidFill>
                  <a:schemeClr val="accent2"/>
                </a:solidFill>
                <a:effectLst>
                  <a:outerShdw blurRad="38100" dist="38100" dir="2700000" algn="tl">
                    <a:srgbClr val="000000">
                      <a:alpha val="43137"/>
                    </a:srgbClr>
                  </a:outerShdw>
                </a:effectLst>
                <a:latin typeface="+mj-lt"/>
              </a:rPr>
              <a:t> </a:t>
            </a:r>
            <a:endParaRPr lang="da-DK" sz="2800" dirty="0">
              <a:solidFill>
                <a:schemeClr val="accent2"/>
              </a:solidFill>
              <a:effectLst>
                <a:outerShdw blurRad="38100" dist="38100" dir="2700000" algn="tl">
                  <a:srgbClr val="000000">
                    <a:alpha val="43137"/>
                  </a:srgbClr>
                </a:outerShdw>
              </a:effectLst>
              <a:latin typeface="+mj-lt"/>
            </a:endParaRPr>
          </a:p>
        </p:txBody>
      </p:sp>
      <p:pic>
        <p:nvPicPr>
          <p:cNvPr id="81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87612">
            <a:off x="6313213" y="2016014"/>
            <a:ext cx="2376100" cy="318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749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diasnumm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da-DK" sz="1000" smtClean="0"/>
              <a:t>Side </a:t>
            </a:r>
            <a:fld id="{7DA94357-9C44-462B-8654-75B35BD0CA2A}" type="slidenum">
              <a:rPr lang="da-DK" sz="1000" smtClean="0"/>
              <a:pPr/>
              <a:t>3</a:t>
            </a:fld>
            <a:r>
              <a:rPr lang="da-DK" sz="1000" smtClean="0"/>
              <a:t> </a:t>
            </a:r>
          </a:p>
        </p:txBody>
      </p:sp>
      <p:sp>
        <p:nvSpPr>
          <p:cNvPr id="8195" name="Pladsholder til dato 2"/>
          <p:cNvSpPr>
            <a:spLocks noGrp="1"/>
          </p:cNvSpPr>
          <p:nvPr>
            <p:ph type="dt" sz="half"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688BC591-DE53-4504-A384-1935805EC3AA}" type="datetime2">
              <a:rPr lang="da-DK" sz="1000" smtClean="0"/>
              <a:pPr/>
              <a:t>torsdag den 23. oktober 14</a:t>
            </a:fld>
            <a:endParaRPr lang="da-DK" sz="1000" smtClean="0"/>
          </a:p>
        </p:txBody>
      </p:sp>
      <p:sp>
        <p:nvSpPr>
          <p:cNvPr id="8196" name="Rectangle 3"/>
          <p:cNvSpPr>
            <a:spLocks noGrp="1" noChangeArrowheads="1"/>
          </p:cNvSpPr>
          <p:nvPr>
            <p:ph type="body" idx="4294967295"/>
          </p:nvPr>
        </p:nvSpPr>
        <p:spPr>
          <a:xfrm>
            <a:off x="475560" y="1988840"/>
            <a:ext cx="5688013" cy="4341812"/>
          </a:xfrm>
          <a:noFill/>
        </p:spPr>
        <p:txBody>
          <a:bodyPr/>
          <a:lstStyle/>
          <a:p>
            <a:pPr marL="0" indent="0" eaLnBrk="1" hangingPunct="1">
              <a:lnSpc>
                <a:spcPct val="70000"/>
              </a:lnSpc>
            </a:pPr>
            <a:r>
              <a:rPr lang="da-DK" sz="2000" b="1" dirty="0" err="1" smtClean="0">
                <a:solidFill>
                  <a:schemeClr val="tx2"/>
                </a:solidFill>
              </a:rPr>
              <a:t>Welfare</a:t>
            </a:r>
            <a:r>
              <a:rPr lang="da-DK" sz="2000" b="1" dirty="0" smtClean="0">
                <a:solidFill>
                  <a:schemeClr val="tx2"/>
                </a:solidFill>
              </a:rPr>
              <a:t> for all: </a:t>
            </a:r>
          </a:p>
          <a:p>
            <a:pPr marL="285750" indent="-285750" eaLnBrk="1" hangingPunct="1">
              <a:lnSpc>
                <a:spcPct val="70000"/>
              </a:lnSpc>
              <a:buFont typeface="Arial" panose="020B0604020202020204" pitchFamily="34" charset="0"/>
              <a:buChar char="•"/>
            </a:pPr>
            <a:r>
              <a:rPr lang="da-DK" dirty="0" err="1" smtClean="0"/>
              <a:t>Cornerstones</a:t>
            </a:r>
            <a:r>
              <a:rPr lang="da-DK" dirty="0" smtClean="0"/>
              <a:t> of the Danish Society</a:t>
            </a:r>
          </a:p>
          <a:p>
            <a:pPr marL="285750" indent="-285750">
              <a:lnSpc>
                <a:spcPct val="70000"/>
              </a:lnSpc>
              <a:buFont typeface="Arial" panose="020B0604020202020204" pitchFamily="34" charset="0"/>
              <a:buChar char="•"/>
            </a:pPr>
            <a:r>
              <a:rPr lang="da-DK" dirty="0" smtClean="0"/>
              <a:t>All </a:t>
            </a:r>
            <a:r>
              <a:rPr lang="da-DK" dirty="0"/>
              <a:t>must </a:t>
            </a:r>
            <a:r>
              <a:rPr lang="da-DK" dirty="0" err="1" smtClean="0"/>
              <a:t>contribute</a:t>
            </a:r>
            <a:endParaRPr lang="da-DK" dirty="0" smtClean="0"/>
          </a:p>
          <a:p>
            <a:pPr marL="285750" indent="-285750">
              <a:lnSpc>
                <a:spcPct val="70000"/>
              </a:lnSpc>
              <a:buFont typeface="Arial" panose="020B0604020202020204" pitchFamily="34" charset="0"/>
              <a:buChar char="•"/>
            </a:pPr>
            <a:r>
              <a:rPr lang="en-US" kern="1200" dirty="0" smtClean="0"/>
              <a:t>Public </a:t>
            </a:r>
            <a:r>
              <a:rPr lang="en-US" kern="1200" dirty="0"/>
              <a:t>services throughout our lives</a:t>
            </a:r>
            <a:endParaRPr lang="da-DK" dirty="0" smtClean="0"/>
          </a:p>
          <a:p>
            <a:pPr marL="285750" indent="-285750">
              <a:lnSpc>
                <a:spcPct val="70000"/>
              </a:lnSpc>
              <a:buFont typeface="Arial" panose="020B0604020202020204" pitchFamily="34" charset="0"/>
              <a:buChar char="•"/>
            </a:pPr>
            <a:endParaRPr lang="da-DK" dirty="0"/>
          </a:p>
          <a:p>
            <a:pPr marL="0" indent="0" eaLnBrk="1" hangingPunct="1">
              <a:lnSpc>
                <a:spcPct val="70000"/>
              </a:lnSpc>
            </a:pPr>
            <a:r>
              <a:rPr lang="da-DK" sz="2000" b="1" dirty="0" smtClean="0">
                <a:solidFill>
                  <a:schemeClr val="tx2"/>
                </a:solidFill>
              </a:rPr>
              <a:t>Denmark is a </a:t>
            </a:r>
            <a:r>
              <a:rPr lang="da-DK" sz="2000" b="1" dirty="0" err="1" smtClean="0">
                <a:solidFill>
                  <a:schemeClr val="tx2"/>
                </a:solidFill>
              </a:rPr>
              <a:t>democracy</a:t>
            </a:r>
            <a:r>
              <a:rPr lang="da-DK" sz="2000" b="1" dirty="0" smtClean="0">
                <a:solidFill>
                  <a:schemeClr val="tx2"/>
                </a:solidFill>
              </a:rPr>
              <a:t> and a </a:t>
            </a:r>
            <a:r>
              <a:rPr lang="da-DK" sz="2000" b="1" dirty="0" err="1" smtClean="0">
                <a:solidFill>
                  <a:schemeClr val="tx2"/>
                </a:solidFill>
              </a:rPr>
              <a:t>welfare</a:t>
            </a:r>
            <a:r>
              <a:rPr lang="da-DK" sz="2000" b="1" dirty="0" smtClean="0">
                <a:solidFill>
                  <a:schemeClr val="tx2"/>
                </a:solidFill>
              </a:rPr>
              <a:t> </a:t>
            </a:r>
            <a:r>
              <a:rPr lang="da-DK" sz="2000" b="1" dirty="0" err="1" smtClean="0">
                <a:solidFill>
                  <a:schemeClr val="tx2"/>
                </a:solidFill>
              </a:rPr>
              <a:t>state</a:t>
            </a:r>
            <a:r>
              <a:rPr lang="da-DK" sz="2000" b="1" dirty="0" smtClean="0">
                <a:solidFill>
                  <a:schemeClr val="tx2"/>
                </a:solidFill>
              </a:rPr>
              <a:t>:</a:t>
            </a:r>
          </a:p>
          <a:p>
            <a:pPr marL="285750" indent="-285750">
              <a:lnSpc>
                <a:spcPct val="70000"/>
              </a:lnSpc>
              <a:buFont typeface="Arial" panose="020B0604020202020204" pitchFamily="34" charset="0"/>
              <a:buChar char="•"/>
            </a:pPr>
            <a:r>
              <a:rPr lang="en-US" dirty="0"/>
              <a:t>Danish citizens have the right to </a:t>
            </a:r>
            <a:r>
              <a:rPr lang="en-US" dirty="0" smtClean="0"/>
              <a:t>vote</a:t>
            </a:r>
          </a:p>
          <a:p>
            <a:pPr marL="285750" indent="-285750" eaLnBrk="1" hangingPunct="1">
              <a:lnSpc>
                <a:spcPct val="70000"/>
              </a:lnSpc>
              <a:buFont typeface="Arial" panose="020B0604020202020204" pitchFamily="34" charset="0"/>
              <a:buChar char="•"/>
            </a:pPr>
            <a:r>
              <a:rPr lang="da-DK" dirty="0" smtClean="0"/>
              <a:t>The </a:t>
            </a:r>
            <a:r>
              <a:rPr lang="da-DK" dirty="0" err="1" smtClean="0"/>
              <a:t>tax</a:t>
            </a:r>
            <a:r>
              <a:rPr lang="da-DK" dirty="0" smtClean="0"/>
              <a:t> is </a:t>
            </a:r>
            <a:r>
              <a:rPr lang="da-DK" dirty="0" err="1" smtClean="0"/>
              <a:t>used</a:t>
            </a:r>
            <a:r>
              <a:rPr lang="da-DK" dirty="0" smtClean="0"/>
              <a:t> for public services providet by</a:t>
            </a:r>
            <a:br>
              <a:rPr lang="da-DK" dirty="0" smtClean="0"/>
            </a:br>
            <a:r>
              <a:rPr lang="da-DK" dirty="0" smtClean="0"/>
              <a:t>the </a:t>
            </a:r>
            <a:r>
              <a:rPr lang="da-DK" dirty="0" err="1" smtClean="0"/>
              <a:t>state</a:t>
            </a:r>
            <a:r>
              <a:rPr lang="da-DK" dirty="0" smtClean="0"/>
              <a:t>, the regions and the </a:t>
            </a:r>
            <a:r>
              <a:rPr lang="da-DK" dirty="0" err="1" smtClean="0"/>
              <a:t>municipalities</a:t>
            </a:r>
            <a:r>
              <a:rPr lang="da-DK" dirty="0" smtClean="0">
                <a:solidFill>
                  <a:schemeClr val="tx2"/>
                </a:solidFill>
              </a:rPr>
              <a:t>.</a:t>
            </a:r>
            <a:r>
              <a:rPr lang="da-DK" b="1" dirty="0" smtClean="0">
                <a:solidFill>
                  <a:schemeClr val="tx2"/>
                </a:solidFill>
              </a:rPr>
              <a:t/>
            </a:r>
            <a:br>
              <a:rPr lang="da-DK" b="1" dirty="0" smtClean="0">
                <a:solidFill>
                  <a:schemeClr val="tx2"/>
                </a:solidFill>
              </a:rPr>
            </a:br>
            <a:r>
              <a:rPr lang="da-DK" b="1" dirty="0" smtClean="0">
                <a:solidFill>
                  <a:schemeClr val="tx2"/>
                </a:solidFill>
              </a:rPr>
              <a:t/>
            </a:r>
            <a:br>
              <a:rPr lang="da-DK" b="1" dirty="0" smtClean="0">
                <a:solidFill>
                  <a:schemeClr val="tx2"/>
                </a:solidFill>
              </a:rPr>
            </a:br>
            <a:endParaRPr lang="da-DK" sz="1700" dirty="0" smtClean="0">
              <a:solidFill>
                <a:schemeClr val="tx2"/>
              </a:solidFill>
            </a:endParaRPr>
          </a:p>
          <a:p>
            <a:pPr marL="0" indent="0" eaLnBrk="1" hangingPunct="1">
              <a:lnSpc>
                <a:spcPct val="70000"/>
              </a:lnSpc>
            </a:pPr>
            <a:r>
              <a:rPr lang="da-DK" sz="2000" b="1" dirty="0" err="1" smtClean="0">
                <a:solidFill>
                  <a:schemeClr val="tx2"/>
                </a:solidFill>
              </a:rPr>
              <a:t>What</a:t>
            </a:r>
            <a:r>
              <a:rPr lang="da-DK" sz="2000" b="1" dirty="0" smtClean="0">
                <a:solidFill>
                  <a:schemeClr val="tx2"/>
                </a:solidFill>
              </a:rPr>
              <a:t> </a:t>
            </a:r>
            <a:r>
              <a:rPr lang="da-DK" sz="2000" b="1" dirty="0" err="1" smtClean="0">
                <a:solidFill>
                  <a:schemeClr val="tx2"/>
                </a:solidFill>
              </a:rPr>
              <a:t>are</a:t>
            </a:r>
            <a:r>
              <a:rPr lang="da-DK" sz="2000" b="1" dirty="0" smtClean="0">
                <a:solidFill>
                  <a:schemeClr val="tx2"/>
                </a:solidFill>
              </a:rPr>
              <a:t> the </a:t>
            </a:r>
            <a:r>
              <a:rPr lang="da-DK" sz="2000" b="1" dirty="0" err="1" smtClean="0">
                <a:solidFill>
                  <a:schemeClr val="tx2"/>
                </a:solidFill>
              </a:rPr>
              <a:t>tax</a:t>
            </a:r>
            <a:r>
              <a:rPr lang="da-DK" sz="2000" b="1" dirty="0" smtClean="0">
                <a:solidFill>
                  <a:schemeClr val="tx2"/>
                </a:solidFill>
              </a:rPr>
              <a:t> funds </a:t>
            </a:r>
            <a:r>
              <a:rPr lang="da-DK" sz="2000" b="1" dirty="0" err="1" smtClean="0">
                <a:solidFill>
                  <a:schemeClr val="tx2"/>
                </a:solidFill>
              </a:rPr>
              <a:t>used</a:t>
            </a:r>
            <a:r>
              <a:rPr lang="da-DK" sz="2000" b="1" dirty="0" smtClean="0">
                <a:solidFill>
                  <a:schemeClr val="tx2"/>
                </a:solidFill>
              </a:rPr>
              <a:t> for?:</a:t>
            </a:r>
          </a:p>
          <a:p>
            <a:pPr marL="285750" indent="-285750" eaLnBrk="1" hangingPunct="1">
              <a:lnSpc>
                <a:spcPct val="70000"/>
              </a:lnSpc>
              <a:buFont typeface="Arial" panose="020B0604020202020204" pitchFamily="34" charset="0"/>
              <a:buChar char="•"/>
            </a:pPr>
            <a:r>
              <a:rPr lang="da-DK" dirty="0" smtClean="0">
                <a:solidFill>
                  <a:schemeClr val="tx2"/>
                </a:solidFill>
              </a:rPr>
              <a:t>Hospitals, </a:t>
            </a:r>
            <a:r>
              <a:rPr lang="da-DK" dirty="0" err="1" smtClean="0">
                <a:solidFill>
                  <a:schemeClr val="tx2"/>
                </a:solidFill>
              </a:rPr>
              <a:t>medical</a:t>
            </a:r>
            <a:r>
              <a:rPr lang="da-DK" dirty="0" smtClean="0">
                <a:solidFill>
                  <a:schemeClr val="tx2"/>
                </a:solidFill>
              </a:rPr>
              <a:t> </a:t>
            </a:r>
            <a:r>
              <a:rPr lang="da-DK" dirty="0" err="1" smtClean="0">
                <a:solidFill>
                  <a:schemeClr val="tx2"/>
                </a:solidFill>
              </a:rPr>
              <a:t>care</a:t>
            </a:r>
            <a:r>
              <a:rPr lang="da-DK" dirty="0" smtClean="0">
                <a:solidFill>
                  <a:schemeClr val="tx2"/>
                </a:solidFill>
              </a:rPr>
              <a:t>, </a:t>
            </a:r>
            <a:r>
              <a:rPr lang="da-DK" dirty="0" err="1" smtClean="0">
                <a:solidFill>
                  <a:schemeClr val="tx2"/>
                </a:solidFill>
              </a:rPr>
              <a:t>education</a:t>
            </a:r>
            <a:r>
              <a:rPr lang="da-DK" dirty="0" smtClean="0">
                <a:solidFill>
                  <a:schemeClr val="tx2"/>
                </a:solidFill>
              </a:rPr>
              <a:t>,</a:t>
            </a:r>
            <a:br>
              <a:rPr lang="da-DK" dirty="0" smtClean="0">
                <a:solidFill>
                  <a:schemeClr val="tx2"/>
                </a:solidFill>
              </a:rPr>
            </a:br>
            <a:r>
              <a:rPr lang="da-DK" dirty="0" smtClean="0">
                <a:solidFill>
                  <a:schemeClr val="tx2"/>
                </a:solidFill>
              </a:rPr>
              <a:t>and so on</a:t>
            </a:r>
            <a:r>
              <a:rPr lang="da-DK" b="1" dirty="0" smtClean="0">
                <a:solidFill>
                  <a:schemeClr val="tx2"/>
                </a:solidFill>
              </a:rPr>
              <a:t/>
            </a:r>
            <a:br>
              <a:rPr lang="da-DK" b="1" dirty="0" smtClean="0">
                <a:solidFill>
                  <a:schemeClr val="tx2"/>
                </a:solidFill>
              </a:rPr>
            </a:br>
            <a:r>
              <a:rPr lang="da-DK" sz="1700" dirty="0" smtClean="0">
                <a:solidFill>
                  <a:schemeClr val="tx2"/>
                </a:solidFill>
              </a:rPr>
              <a:t/>
            </a:r>
            <a:br>
              <a:rPr lang="da-DK" sz="1700" dirty="0" smtClean="0">
                <a:solidFill>
                  <a:schemeClr val="tx2"/>
                </a:solidFill>
              </a:rPr>
            </a:br>
            <a:r>
              <a:rPr lang="da-DK" dirty="0" smtClean="0">
                <a:solidFill>
                  <a:schemeClr val="tx2"/>
                </a:solidFill>
              </a:rPr>
              <a:t/>
            </a:r>
            <a:br>
              <a:rPr lang="da-DK" dirty="0" smtClean="0">
                <a:solidFill>
                  <a:schemeClr val="tx2"/>
                </a:solidFill>
              </a:rPr>
            </a:br>
            <a:r>
              <a:rPr lang="da-DK" dirty="0" smtClean="0">
                <a:solidFill>
                  <a:schemeClr val="tx2"/>
                </a:solidFill>
              </a:rPr>
              <a:t>   </a:t>
            </a:r>
            <a:br>
              <a:rPr lang="da-DK" dirty="0" smtClean="0">
                <a:solidFill>
                  <a:schemeClr val="tx2"/>
                </a:solidFill>
              </a:rPr>
            </a:br>
            <a:r>
              <a:rPr lang="da-DK" dirty="0" smtClean="0">
                <a:solidFill>
                  <a:schemeClr val="tx2"/>
                </a:solidFill>
              </a:rPr>
              <a:t> </a:t>
            </a:r>
          </a:p>
        </p:txBody>
      </p:sp>
      <p:sp>
        <p:nvSpPr>
          <p:cNvPr id="8197" name="Rectangle 14"/>
          <p:cNvSpPr>
            <a:spLocks noChangeArrowheads="1"/>
          </p:cNvSpPr>
          <p:nvPr/>
        </p:nvSpPr>
        <p:spPr bwMode="auto">
          <a:xfrm>
            <a:off x="457200" y="1066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defRPr/>
            </a:pPr>
            <a:r>
              <a:rPr lang="da-DK" sz="2800" dirty="0" err="1" smtClean="0">
                <a:solidFill>
                  <a:schemeClr val="accent2"/>
                </a:solidFill>
                <a:effectLst>
                  <a:outerShdw blurRad="38100" dist="38100" dir="2700000" algn="tl">
                    <a:srgbClr val="000000">
                      <a:alpha val="43137"/>
                    </a:srgbClr>
                  </a:outerShdw>
                </a:effectLst>
                <a:latin typeface="+mj-lt"/>
              </a:rPr>
              <a:t>Tax</a:t>
            </a:r>
            <a:r>
              <a:rPr lang="da-DK" sz="2800" dirty="0" smtClean="0">
                <a:solidFill>
                  <a:schemeClr val="accent2"/>
                </a:solidFill>
                <a:effectLst>
                  <a:outerShdw blurRad="38100" dist="38100" dir="2700000" algn="tl">
                    <a:srgbClr val="000000">
                      <a:alpha val="43137"/>
                    </a:srgbClr>
                  </a:outerShdw>
                </a:effectLst>
                <a:latin typeface="+mj-lt"/>
              </a:rPr>
              <a:t> in Denmark - </a:t>
            </a:r>
            <a:r>
              <a:rPr lang="da-DK" sz="2800" dirty="0" err="1" smtClean="0">
                <a:solidFill>
                  <a:schemeClr val="accent2"/>
                </a:solidFill>
                <a:effectLst>
                  <a:outerShdw blurRad="38100" dist="38100" dir="2700000" algn="tl">
                    <a:srgbClr val="000000">
                      <a:alpha val="43137"/>
                    </a:srgbClr>
                  </a:outerShdw>
                </a:effectLst>
                <a:latin typeface="+mj-lt"/>
              </a:rPr>
              <a:t>Introduction</a:t>
            </a:r>
            <a:endParaRPr lang="da-DK" sz="2800" dirty="0">
              <a:solidFill>
                <a:schemeClr val="accent2"/>
              </a:solidFill>
              <a:effectLst>
                <a:outerShdw blurRad="38100" dist="38100" dir="2700000" algn="tl">
                  <a:srgbClr val="000000">
                    <a:alpha val="43137"/>
                  </a:srgbClr>
                </a:outerShdw>
              </a:effectLst>
              <a:latin typeface="+mj-lt"/>
            </a:endParaRPr>
          </a:p>
        </p:txBody>
      </p:sp>
      <p:pic>
        <p:nvPicPr>
          <p:cNvPr id="3074" name="Picture 2" descr="C:\Users\w13271\AppData\Local\Microsoft\Windows\Temporary Internet Files\Content.IE5\SD43AMBS\MC9004081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9425" y="2564904"/>
            <a:ext cx="1857375" cy="193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749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diasnumm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da-DK" sz="1000" smtClean="0"/>
              <a:t>Side </a:t>
            </a:r>
            <a:fld id="{7DA94357-9C44-462B-8654-75B35BD0CA2A}" type="slidenum">
              <a:rPr lang="da-DK" sz="1000" smtClean="0"/>
              <a:pPr/>
              <a:t>4</a:t>
            </a:fld>
            <a:r>
              <a:rPr lang="da-DK" sz="1000" smtClean="0"/>
              <a:t> </a:t>
            </a:r>
          </a:p>
        </p:txBody>
      </p:sp>
      <p:sp>
        <p:nvSpPr>
          <p:cNvPr id="8195" name="Pladsholder til dato 2"/>
          <p:cNvSpPr>
            <a:spLocks noGrp="1"/>
          </p:cNvSpPr>
          <p:nvPr>
            <p:ph type="dt" sz="half"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688BC591-DE53-4504-A384-1935805EC3AA}" type="datetime2">
              <a:rPr lang="da-DK" sz="1000" smtClean="0"/>
              <a:pPr/>
              <a:t>torsdag den 23. oktober 14</a:t>
            </a:fld>
            <a:endParaRPr lang="da-DK" sz="1000" smtClean="0"/>
          </a:p>
        </p:txBody>
      </p:sp>
      <p:sp>
        <p:nvSpPr>
          <p:cNvPr id="8196" name="Rectangle 3"/>
          <p:cNvSpPr>
            <a:spLocks noGrp="1" noChangeArrowheads="1"/>
          </p:cNvSpPr>
          <p:nvPr>
            <p:ph type="body" idx="4294967295"/>
          </p:nvPr>
        </p:nvSpPr>
        <p:spPr>
          <a:xfrm>
            <a:off x="443286" y="1988840"/>
            <a:ext cx="6440488" cy="4341812"/>
          </a:xfrm>
          <a:noFill/>
        </p:spPr>
        <p:txBody>
          <a:bodyPr/>
          <a:lstStyle/>
          <a:p>
            <a:pPr marL="0" indent="0" eaLnBrk="1" hangingPunct="1">
              <a:lnSpc>
                <a:spcPct val="70000"/>
              </a:lnSpc>
            </a:pPr>
            <a:r>
              <a:rPr lang="da-DK" sz="2000" b="1" dirty="0" err="1" smtClean="0">
                <a:solidFill>
                  <a:schemeClr val="tx2"/>
                </a:solidFill>
              </a:rPr>
              <a:t>We</a:t>
            </a:r>
            <a:r>
              <a:rPr lang="da-DK" sz="2000" b="1" dirty="0" smtClean="0">
                <a:solidFill>
                  <a:schemeClr val="tx2"/>
                </a:solidFill>
              </a:rPr>
              <a:t> </a:t>
            </a:r>
            <a:r>
              <a:rPr lang="da-DK" sz="2000" b="1" dirty="0" err="1" smtClean="0">
                <a:solidFill>
                  <a:schemeClr val="tx2"/>
                </a:solidFill>
              </a:rPr>
              <a:t>teach</a:t>
            </a:r>
            <a:r>
              <a:rPr lang="da-DK" sz="2000" b="1" dirty="0" smtClean="0">
                <a:solidFill>
                  <a:schemeClr val="tx2"/>
                </a:solidFill>
              </a:rPr>
              <a:t> the </a:t>
            </a:r>
            <a:r>
              <a:rPr lang="da-DK" sz="2000" b="1" dirty="0" err="1" smtClean="0">
                <a:solidFill>
                  <a:schemeClr val="tx2"/>
                </a:solidFill>
              </a:rPr>
              <a:t>young</a:t>
            </a:r>
            <a:r>
              <a:rPr lang="da-DK" sz="2000" b="1" dirty="0" smtClean="0">
                <a:solidFill>
                  <a:schemeClr val="tx2"/>
                </a:solidFill>
              </a:rPr>
              <a:t> </a:t>
            </a:r>
            <a:r>
              <a:rPr lang="da-DK" sz="2000" b="1" dirty="0" err="1" smtClean="0">
                <a:solidFill>
                  <a:schemeClr val="tx2"/>
                </a:solidFill>
              </a:rPr>
              <a:t>citizens</a:t>
            </a:r>
            <a:r>
              <a:rPr lang="da-DK" sz="2000" b="1" dirty="0" smtClean="0">
                <a:solidFill>
                  <a:schemeClr val="tx2"/>
                </a:solidFill>
              </a:rPr>
              <a:t> in </a:t>
            </a:r>
            <a:r>
              <a:rPr lang="da-DK" sz="2000" b="1" dirty="0" err="1" smtClean="0">
                <a:solidFill>
                  <a:schemeClr val="tx2"/>
                </a:solidFill>
              </a:rPr>
              <a:t>following</a:t>
            </a:r>
            <a:r>
              <a:rPr lang="da-DK" sz="2000" b="1" dirty="0" smtClean="0">
                <a:solidFill>
                  <a:schemeClr val="tx2"/>
                </a:solidFill>
              </a:rPr>
              <a:t> </a:t>
            </a:r>
            <a:r>
              <a:rPr lang="da-DK" sz="2000" b="1" dirty="0" err="1" smtClean="0">
                <a:solidFill>
                  <a:schemeClr val="tx2"/>
                </a:solidFill>
              </a:rPr>
              <a:t>main</a:t>
            </a:r>
            <a:r>
              <a:rPr lang="da-DK" sz="2000" b="1" dirty="0" smtClean="0">
                <a:solidFill>
                  <a:schemeClr val="tx2"/>
                </a:solidFill>
              </a:rPr>
              <a:t> </a:t>
            </a:r>
            <a:r>
              <a:rPr lang="da-DK" sz="2000" b="1" dirty="0" err="1" smtClean="0">
                <a:solidFill>
                  <a:schemeClr val="tx2"/>
                </a:solidFill>
              </a:rPr>
              <a:t>topics</a:t>
            </a:r>
            <a:r>
              <a:rPr lang="da-DK" sz="2000" b="1" dirty="0" smtClean="0">
                <a:solidFill>
                  <a:schemeClr val="tx2"/>
                </a:solidFill>
              </a:rPr>
              <a:t>: </a:t>
            </a:r>
          </a:p>
          <a:p>
            <a:pPr marL="285750" indent="-285750" fontAlgn="t">
              <a:buSzPct val="100000"/>
              <a:buFont typeface="Arial" panose="020B0604020202020204" pitchFamily="34" charset="0"/>
              <a:buChar char="•"/>
            </a:pPr>
            <a:r>
              <a:rPr lang="da-DK" kern="1200" dirty="0" err="1" smtClean="0"/>
              <a:t>Why</a:t>
            </a:r>
            <a:r>
              <a:rPr lang="da-DK" kern="1200" dirty="0" smtClean="0"/>
              <a:t> </a:t>
            </a:r>
            <a:r>
              <a:rPr lang="da-DK" kern="1200" dirty="0"/>
              <a:t>do </a:t>
            </a:r>
            <a:r>
              <a:rPr lang="da-DK" kern="1200" dirty="0" err="1"/>
              <a:t>you</a:t>
            </a:r>
            <a:r>
              <a:rPr lang="da-DK" kern="1200" dirty="0"/>
              <a:t> </a:t>
            </a:r>
            <a:r>
              <a:rPr lang="da-DK" kern="1200" dirty="0" err="1"/>
              <a:t>pay</a:t>
            </a:r>
            <a:r>
              <a:rPr lang="da-DK" kern="1200" dirty="0"/>
              <a:t> </a:t>
            </a:r>
            <a:r>
              <a:rPr lang="da-DK" kern="1200" dirty="0" err="1"/>
              <a:t>tax</a:t>
            </a:r>
            <a:r>
              <a:rPr lang="da-DK" kern="1200" dirty="0"/>
              <a:t> </a:t>
            </a:r>
            <a:endParaRPr lang="da-DK" kern="1200" dirty="0" smtClean="0"/>
          </a:p>
          <a:p>
            <a:pPr marL="285750" indent="-285750" fontAlgn="t">
              <a:buSzPct val="100000"/>
              <a:buFont typeface="Arial" panose="020B0604020202020204" pitchFamily="34" charset="0"/>
              <a:buChar char="•"/>
            </a:pPr>
            <a:r>
              <a:rPr lang="da-DK" kern="1200" dirty="0" smtClean="0"/>
              <a:t>The </a:t>
            </a:r>
            <a:r>
              <a:rPr lang="da-DK" kern="1200" dirty="0"/>
              <a:t>Danish </a:t>
            </a:r>
            <a:r>
              <a:rPr lang="da-DK" kern="1200" dirty="0" err="1"/>
              <a:t>welfare</a:t>
            </a:r>
            <a:r>
              <a:rPr lang="da-DK" kern="1200" dirty="0"/>
              <a:t> </a:t>
            </a:r>
            <a:r>
              <a:rPr lang="da-DK" kern="1200" dirty="0" err="1"/>
              <a:t>state</a:t>
            </a:r>
            <a:r>
              <a:rPr lang="da-DK" kern="1200" dirty="0"/>
              <a:t> </a:t>
            </a:r>
            <a:endParaRPr lang="da-DK" kern="1200" dirty="0" smtClean="0"/>
          </a:p>
          <a:p>
            <a:pPr marL="285750" indent="-285750" fontAlgn="t">
              <a:buSzPct val="100000"/>
              <a:buFont typeface="Arial" panose="020B0604020202020204" pitchFamily="34" charset="0"/>
              <a:buChar char="•"/>
            </a:pPr>
            <a:r>
              <a:rPr lang="da-DK" kern="1200" dirty="0" err="1" smtClean="0"/>
              <a:t>What</a:t>
            </a:r>
            <a:r>
              <a:rPr lang="da-DK" kern="1200" dirty="0" smtClean="0"/>
              <a:t> </a:t>
            </a:r>
            <a:r>
              <a:rPr lang="da-DK" kern="1200" dirty="0"/>
              <a:t>is the </a:t>
            </a:r>
            <a:r>
              <a:rPr lang="da-DK" kern="1200" dirty="0" err="1"/>
              <a:t>tax</a:t>
            </a:r>
            <a:r>
              <a:rPr lang="da-DK" kern="1200" dirty="0"/>
              <a:t> </a:t>
            </a:r>
            <a:r>
              <a:rPr lang="da-DK" kern="1200" dirty="0" err="1"/>
              <a:t>money</a:t>
            </a:r>
            <a:r>
              <a:rPr lang="da-DK" kern="1200" dirty="0"/>
              <a:t> </a:t>
            </a:r>
            <a:r>
              <a:rPr lang="da-DK" kern="1200" dirty="0" err="1"/>
              <a:t>used</a:t>
            </a:r>
            <a:r>
              <a:rPr lang="da-DK" kern="1200" dirty="0"/>
              <a:t> for </a:t>
            </a:r>
            <a:endParaRPr lang="da-DK" kern="1200" dirty="0" smtClean="0"/>
          </a:p>
          <a:p>
            <a:pPr marL="285750" indent="-285750" fontAlgn="t">
              <a:buSzPct val="100000"/>
              <a:buFont typeface="Arial" panose="020B0604020202020204" pitchFamily="34" charset="0"/>
              <a:buChar char="•"/>
            </a:pPr>
            <a:r>
              <a:rPr lang="da-DK" kern="1200" dirty="0" err="1" smtClean="0"/>
              <a:t>Moonlighting</a:t>
            </a:r>
            <a:r>
              <a:rPr lang="da-DK" kern="1200" dirty="0" smtClean="0"/>
              <a:t>/</a:t>
            </a:r>
            <a:r>
              <a:rPr lang="da-DK" kern="1200" dirty="0" err="1" smtClean="0"/>
              <a:t>undeclared</a:t>
            </a:r>
            <a:r>
              <a:rPr lang="da-DK" kern="1200" dirty="0" smtClean="0"/>
              <a:t> </a:t>
            </a:r>
            <a:r>
              <a:rPr lang="da-DK" kern="1200" dirty="0" err="1"/>
              <a:t>work</a:t>
            </a:r>
            <a:r>
              <a:rPr lang="da-DK" kern="1200" dirty="0"/>
              <a:t> </a:t>
            </a:r>
            <a:endParaRPr lang="da-DK" kern="1200" dirty="0" smtClean="0"/>
          </a:p>
          <a:p>
            <a:pPr marL="285750" indent="-285750" fontAlgn="t">
              <a:buSzPct val="100000"/>
              <a:buFont typeface="Arial" panose="020B0604020202020204" pitchFamily="34" charset="0"/>
              <a:buChar char="•"/>
            </a:pPr>
            <a:r>
              <a:rPr lang="da-DK" kern="1200" dirty="0" smtClean="0"/>
              <a:t>How </a:t>
            </a:r>
            <a:r>
              <a:rPr lang="da-DK" kern="1200" dirty="0"/>
              <a:t>to </a:t>
            </a:r>
            <a:r>
              <a:rPr lang="da-DK" kern="1200" dirty="0" err="1"/>
              <a:t>avoid</a:t>
            </a:r>
            <a:r>
              <a:rPr lang="da-DK" kern="1200" dirty="0"/>
              <a:t> </a:t>
            </a:r>
            <a:r>
              <a:rPr lang="da-DK" kern="1200" dirty="0" err="1"/>
              <a:t>tax</a:t>
            </a:r>
            <a:r>
              <a:rPr lang="da-DK" kern="1200" dirty="0"/>
              <a:t> </a:t>
            </a:r>
            <a:r>
              <a:rPr lang="da-DK" kern="1200" dirty="0" err="1"/>
              <a:t>underpayment</a:t>
            </a:r>
            <a:r>
              <a:rPr lang="da-DK" kern="1200" dirty="0"/>
              <a:t> </a:t>
            </a:r>
            <a:endParaRPr lang="da-DK" kern="1200" dirty="0" smtClean="0"/>
          </a:p>
          <a:p>
            <a:pPr marL="285750" indent="-285750" fontAlgn="t">
              <a:buSzPct val="100000"/>
              <a:buFont typeface="Arial" panose="020B0604020202020204" pitchFamily="34" charset="0"/>
              <a:buChar char="•"/>
            </a:pPr>
            <a:r>
              <a:rPr lang="da-DK" kern="1200" dirty="0" smtClean="0"/>
              <a:t>SU </a:t>
            </a:r>
            <a:r>
              <a:rPr lang="da-DK" kern="1200" dirty="0"/>
              <a:t>and </a:t>
            </a:r>
            <a:r>
              <a:rPr lang="da-DK" kern="1200" dirty="0" err="1"/>
              <a:t>after-school</a:t>
            </a:r>
            <a:r>
              <a:rPr lang="da-DK" kern="1200" dirty="0"/>
              <a:t> </a:t>
            </a:r>
            <a:r>
              <a:rPr lang="da-DK" kern="1200" dirty="0" smtClean="0"/>
              <a:t>job</a:t>
            </a:r>
          </a:p>
          <a:p>
            <a:pPr marL="285750" indent="-285750" fontAlgn="t">
              <a:buSzPct val="100000"/>
              <a:buFont typeface="Arial" panose="020B0604020202020204" pitchFamily="34" charset="0"/>
              <a:buChar char="•"/>
            </a:pPr>
            <a:r>
              <a:rPr lang="da-DK" kern="1200" dirty="0" err="1" smtClean="0"/>
              <a:t>Explanation</a:t>
            </a:r>
            <a:r>
              <a:rPr lang="da-DK" kern="1200" dirty="0" smtClean="0"/>
              <a:t> </a:t>
            </a:r>
            <a:r>
              <a:rPr lang="da-DK" kern="1200" dirty="0"/>
              <a:t>of </a:t>
            </a:r>
            <a:r>
              <a:rPr lang="da-DK" kern="1200" dirty="0" err="1"/>
              <a:t>Tax</a:t>
            </a:r>
            <a:r>
              <a:rPr lang="da-DK" kern="1200" dirty="0"/>
              <a:t> terms </a:t>
            </a:r>
            <a:endParaRPr lang="da-DK" b="1" kern="1200" dirty="0" smtClean="0"/>
          </a:p>
          <a:p>
            <a:pPr fontAlgn="t"/>
            <a:r>
              <a:rPr lang="en-US" sz="2000" b="1" dirty="0"/>
              <a:t>Reconcile information to their </a:t>
            </a:r>
            <a:r>
              <a:rPr lang="en-US" sz="2000" b="1" dirty="0" smtClean="0"/>
              <a:t>needs</a:t>
            </a:r>
          </a:p>
          <a:p>
            <a:pPr marL="285750" indent="-285750" fontAlgn="t">
              <a:buSzPct val="100000"/>
              <a:buFont typeface="Arial" panose="020B0604020202020204" pitchFamily="34" charset="0"/>
              <a:buChar char="•"/>
            </a:pPr>
            <a:r>
              <a:rPr lang="en-US" dirty="0" smtClean="0"/>
              <a:t>It has to be present for them</a:t>
            </a:r>
            <a:endParaRPr lang="en-US" dirty="0"/>
          </a:p>
          <a:p>
            <a:pPr fontAlgn="t"/>
            <a:endParaRPr lang="da-DK" b="1" kern="1200" dirty="0"/>
          </a:p>
          <a:p>
            <a:endParaRPr lang="en-US" dirty="0"/>
          </a:p>
          <a:p>
            <a:pPr fontAlgn="t"/>
            <a:endParaRPr lang="da-DK" sz="1600" kern="1200" dirty="0">
              <a:latin typeface="Times" charset="0"/>
            </a:endParaRPr>
          </a:p>
          <a:p>
            <a:pPr fontAlgn="t"/>
            <a:r>
              <a:rPr lang="da-DK" sz="1600" kern="1200" dirty="0">
                <a:latin typeface="Times" charset="0"/>
              </a:rPr>
              <a:t> </a:t>
            </a:r>
          </a:p>
          <a:p>
            <a:pPr marL="285750" indent="-285750" eaLnBrk="1" hangingPunct="1">
              <a:lnSpc>
                <a:spcPct val="70000"/>
              </a:lnSpc>
              <a:buFont typeface="Arial" panose="020B0604020202020204" pitchFamily="34" charset="0"/>
              <a:buChar char="•"/>
            </a:pPr>
            <a:r>
              <a:rPr lang="da-DK" sz="1700" dirty="0" smtClean="0">
                <a:solidFill>
                  <a:schemeClr val="tx2"/>
                </a:solidFill>
              </a:rPr>
              <a:t/>
            </a:r>
            <a:br>
              <a:rPr lang="da-DK" sz="1700" dirty="0" smtClean="0">
                <a:solidFill>
                  <a:schemeClr val="tx2"/>
                </a:solidFill>
              </a:rPr>
            </a:br>
            <a:r>
              <a:rPr lang="da-DK" dirty="0" smtClean="0">
                <a:solidFill>
                  <a:schemeClr val="tx2"/>
                </a:solidFill>
              </a:rPr>
              <a:t/>
            </a:r>
            <a:br>
              <a:rPr lang="da-DK" dirty="0" smtClean="0">
                <a:solidFill>
                  <a:schemeClr val="tx2"/>
                </a:solidFill>
              </a:rPr>
            </a:br>
            <a:r>
              <a:rPr lang="da-DK" dirty="0" smtClean="0">
                <a:solidFill>
                  <a:schemeClr val="tx2"/>
                </a:solidFill>
              </a:rPr>
              <a:t>   </a:t>
            </a:r>
            <a:br>
              <a:rPr lang="da-DK" dirty="0" smtClean="0">
                <a:solidFill>
                  <a:schemeClr val="tx2"/>
                </a:solidFill>
              </a:rPr>
            </a:br>
            <a:r>
              <a:rPr lang="da-DK" dirty="0" smtClean="0">
                <a:solidFill>
                  <a:schemeClr val="tx2"/>
                </a:solidFill>
              </a:rPr>
              <a:t> </a:t>
            </a:r>
          </a:p>
        </p:txBody>
      </p:sp>
      <p:sp>
        <p:nvSpPr>
          <p:cNvPr id="8197" name="Rectangle 14"/>
          <p:cNvSpPr>
            <a:spLocks noChangeArrowheads="1"/>
          </p:cNvSpPr>
          <p:nvPr/>
        </p:nvSpPr>
        <p:spPr bwMode="auto">
          <a:xfrm>
            <a:off x="457200" y="1066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defRPr/>
            </a:pPr>
            <a:r>
              <a:rPr lang="da-DK" sz="2800" dirty="0" err="1" smtClean="0">
                <a:solidFill>
                  <a:schemeClr val="accent2"/>
                </a:solidFill>
                <a:effectLst>
                  <a:outerShdw blurRad="38100" dist="38100" dir="2700000" algn="tl">
                    <a:srgbClr val="000000">
                      <a:alpha val="43137"/>
                    </a:srgbClr>
                  </a:outerShdw>
                </a:effectLst>
                <a:latin typeface="+mj-lt"/>
              </a:rPr>
              <a:t>What</a:t>
            </a:r>
            <a:r>
              <a:rPr lang="da-DK" sz="2800" dirty="0" smtClean="0">
                <a:solidFill>
                  <a:schemeClr val="accent2"/>
                </a:solidFill>
                <a:effectLst>
                  <a:outerShdw blurRad="38100" dist="38100" dir="2700000" algn="tl">
                    <a:srgbClr val="000000">
                      <a:alpha val="43137"/>
                    </a:srgbClr>
                  </a:outerShdw>
                </a:effectLst>
                <a:latin typeface="+mj-lt"/>
              </a:rPr>
              <a:t> do </a:t>
            </a:r>
            <a:r>
              <a:rPr lang="da-DK" sz="2800" dirty="0" err="1" smtClean="0">
                <a:solidFill>
                  <a:schemeClr val="accent2"/>
                </a:solidFill>
                <a:effectLst>
                  <a:outerShdw blurRad="38100" dist="38100" dir="2700000" algn="tl">
                    <a:srgbClr val="000000">
                      <a:alpha val="43137"/>
                    </a:srgbClr>
                  </a:outerShdw>
                </a:effectLst>
                <a:latin typeface="+mj-lt"/>
              </a:rPr>
              <a:t>we</a:t>
            </a:r>
            <a:r>
              <a:rPr lang="da-DK" sz="2800" dirty="0" smtClean="0">
                <a:solidFill>
                  <a:schemeClr val="accent2"/>
                </a:solidFill>
                <a:effectLst>
                  <a:outerShdw blurRad="38100" dist="38100" dir="2700000" algn="tl">
                    <a:srgbClr val="000000">
                      <a:alpha val="43137"/>
                    </a:srgbClr>
                  </a:outerShdw>
                </a:effectLst>
                <a:latin typeface="+mj-lt"/>
              </a:rPr>
              <a:t> do for </a:t>
            </a:r>
            <a:r>
              <a:rPr lang="da-DK" sz="2800" dirty="0" err="1" smtClean="0">
                <a:solidFill>
                  <a:schemeClr val="accent2"/>
                </a:solidFill>
                <a:effectLst>
                  <a:outerShdw blurRad="38100" dist="38100" dir="2700000" algn="tl">
                    <a:srgbClr val="000000">
                      <a:alpha val="43137"/>
                    </a:srgbClr>
                  </a:outerShdw>
                </a:effectLst>
                <a:latin typeface="+mj-lt"/>
              </a:rPr>
              <a:t>our</a:t>
            </a:r>
            <a:r>
              <a:rPr lang="da-DK" sz="2800" dirty="0" smtClean="0">
                <a:solidFill>
                  <a:schemeClr val="accent2"/>
                </a:solidFill>
                <a:effectLst>
                  <a:outerShdw blurRad="38100" dist="38100" dir="2700000" algn="tl">
                    <a:srgbClr val="000000">
                      <a:alpha val="43137"/>
                    </a:srgbClr>
                  </a:outerShdw>
                </a:effectLst>
                <a:latin typeface="+mj-lt"/>
              </a:rPr>
              <a:t> </a:t>
            </a:r>
            <a:r>
              <a:rPr lang="da-DK" sz="2800" dirty="0" err="1" smtClean="0">
                <a:solidFill>
                  <a:schemeClr val="accent2"/>
                </a:solidFill>
                <a:effectLst>
                  <a:outerShdw blurRad="38100" dist="38100" dir="2700000" algn="tl">
                    <a:srgbClr val="000000">
                      <a:alpha val="43137"/>
                    </a:srgbClr>
                  </a:outerShdw>
                </a:effectLst>
                <a:latin typeface="+mj-lt"/>
              </a:rPr>
              <a:t>young</a:t>
            </a:r>
            <a:r>
              <a:rPr lang="da-DK" sz="2800" dirty="0" smtClean="0">
                <a:solidFill>
                  <a:schemeClr val="accent2"/>
                </a:solidFill>
                <a:effectLst>
                  <a:outerShdw blurRad="38100" dist="38100" dir="2700000" algn="tl">
                    <a:srgbClr val="000000">
                      <a:alpha val="43137"/>
                    </a:srgbClr>
                  </a:outerShdw>
                </a:effectLst>
                <a:latin typeface="+mj-lt"/>
              </a:rPr>
              <a:t> </a:t>
            </a:r>
            <a:r>
              <a:rPr lang="da-DK" sz="2800" dirty="0" err="1" smtClean="0">
                <a:solidFill>
                  <a:schemeClr val="accent2"/>
                </a:solidFill>
                <a:effectLst>
                  <a:outerShdw blurRad="38100" dist="38100" dir="2700000" algn="tl">
                    <a:srgbClr val="000000">
                      <a:alpha val="43137"/>
                    </a:srgbClr>
                  </a:outerShdw>
                </a:effectLst>
                <a:latin typeface="+mj-lt"/>
              </a:rPr>
              <a:t>citizens</a:t>
            </a:r>
            <a:r>
              <a:rPr lang="da-DK" sz="2800" dirty="0" smtClean="0">
                <a:solidFill>
                  <a:schemeClr val="accent2"/>
                </a:solidFill>
                <a:effectLst>
                  <a:outerShdw blurRad="38100" dist="38100" dir="2700000" algn="tl">
                    <a:srgbClr val="000000">
                      <a:alpha val="43137"/>
                    </a:srgbClr>
                  </a:outerShdw>
                </a:effectLst>
                <a:latin typeface="+mj-lt"/>
              </a:rPr>
              <a:t>?</a:t>
            </a:r>
            <a:endParaRPr lang="da-DK" sz="2800" dirty="0">
              <a:solidFill>
                <a:schemeClr val="accent2"/>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95754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diasnumm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da-DK" sz="1000" smtClean="0"/>
              <a:t>Side </a:t>
            </a:r>
            <a:fld id="{7DA94357-9C44-462B-8654-75B35BD0CA2A}" type="slidenum">
              <a:rPr lang="da-DK" sz="1000" smtClean="0"/>
              <a:pPr/>
              <a:t>5</a:t>
            </a:fld>
            <a:r>
              <a:rPr lang="da-DK" sz="1000" smtClean="0"/>
              <a:t> </a:t>
            </a:r>
          </a:p>
        </p:txBody>
      </p:sp>
      <p:sp>
        <p:nvSpPr>
          <p:cNvPr id="8195" name="Pladsholder til dato 2"/>
          <p:cNvSpPr>
            <a:spLocks noGrp="1"/>
          </p:cNvSpPr>
          <p:nvPr>
            <p:ph type="dt" sz="half"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688BC591-DE53-4504-A384-1935805EC3AA}" type="datetime2">
              <a:rPr lang="da-DK" sz="1000" smtClean="0"/>
              <a:pPr/>
              <a:t>torsdag den 23. oktober 14</a:t>
            </a:fld>
            <a:endParaRPr lang="da-DK" sz="1000" smtClean="0"/>
          </a:p>
        </p:txBody>
      </p:sp>
      <p:sp>
        <p:nvSpPr>
          <p:cNvPr id="8196" name="Rectangle 3"/>
          <p:cNvSpPr>
            <a:spLocks noGrp="1" noChangeArrowheads="1"/>
          </p:cNvSpPr>
          <p:nvPr>
            <p:ph type="body" idx="4294967295"/>
          </p:nvPr>
        </p:nvSpPr>
        <p:spPr>
          <a:xfrm>
            <a:off x="424926" y="1988840"/>
            <a:ext cx="5688013" cy="4341812"/>
          </a:xfrm>
          <a:noFill/>
        </p:spPr>
        <p:txBody>
          <a:bodyPr/>
          <a:lstStyle/>
          <a:p>
            <a:pPr marL="0" indent="0" eaLnBrk="1" hangingPunct="1">
              <a:lnSpc>
                <a:spcPct val="70000"/>
              </a:lnSpc>
            </a:pPr>
            <a:r>
              <a:rPr lang="da-DK" sz="2000" b="1" dirty="0" err="1" smtClean="0">
                <a:solidFill>
                  <a:schemeClr val="tx2"/>
                </a:solidFill>
              </a:rPr>
              <a:t>We</a:t>
            </a:r>
            <a:r>
              <a:rPr lang="da-DK" sz="2000" b="1" dirty="0" smtClean="0">
                <a:solidFill>
                  <a:schemeClr val="tx2"/>
                </a:solidFill>
              </a:rPr>
              <a:t> </a:t>
            </a:r>
            <a:r>
              <a:rPr lang="da-DK" sz="2000" b="1" dirty="0" err="1" smtClean="0">
                <a:solidFill>
                  <a:schemeClr val="tx2"/>
                </a:solidFill>
              </a:rPr>
              <a:t>teach</a:t>
            </a:r>
            <a:r>
              <a:rPr lang="da-DK" sz="2000" b="1" dirty="0" smtClean="0">
                <a:solidFill>
                  <a:schemeClr val="tx2"/>
                </a:solidFill>
              </a:rPr>
              <a:t> </a:t>
            </a:r>
            <a:r>
              <a:rPr lang="da-DK" sz="2000" b="1" dirty="0" err="1" smtClean="0">
                <a:solidFill>
                  <a:schemeClr val="tx2"/>
                </a:solidFill>
              </a:rPr>
              <a:t>them</a:t>
            </a:r>
            <a:r>
              <a:rPr lang="da-DK" sz="2000" b="1" dirty="0" smtClean="0">
                <a:solidFill>
                  <a:schemeClr val="tx2"/>
                </a:solidFill>
              </a:rPr>
              <a:t> </a:t>
            </a:r>
            <a:r>
              <a:rPr lang="da-DK" sz="2000" b="1" dirty="0" err="1" smtClean="0">
                <a:solidFill>
                  <a:schemeClr val="tx2"/>
                </a:solidFill>
              </a:rPr>
              <a:t>because</a:t>
            </a:r>
            <a:r>
              <a:rPr lang="da-DK" sz="2000" b="1" dirty="0" smtClean="0">
                <a:solidFill>
                  <a:schemeClr val="tx2"/>
                </a:solidFill>
              </a:rPr>
              <a:t>:</a:t>
            </a:r>
          </a:p>
          <a:p>
            <a:pPr marL="285750" indent="-285750" eaLnBrk="1" hangingPunct="1">
              <a:lnSpc>
                <a:spcPct val="70000"/>
              </a:lnSpc>
              <a:buFont typeface="Arial" panose="020B0604020202020204" pitchFamily="34" charset="0"/>
              <a:buChar char="•"/>
            </a:pPr>
            <a:endParaRPr lang="da-DK" b="1" dirty="0" smtClean="0">
              <a:solidFill>
                <a:schemeClr val="tx2"/>
              </a:solidFill>
            </a:endParaRPr>
          </a:p>
        </p:txBody>
      </p:sp>
      <p:sp>
        <p:nvSpPr>
          <p:cNvPr id="8197" name="Rectangle 14"/>
          <p:cNvSpPr>
            <a:spLocks noChangeArrowheads="1"/>
          </p:cNvSpPr>
          <p:nvPr/>
        </p:nvSpPr>
        <p:spPr bwMode="auto">
          <a:xfrm>
            <a:off x="457200" y="1066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defRPr/>
            </a:pPr>
            <a:r>
              <a:rPr lang="da-DK" sz="2800" dirty="0" err="1" smtClean="0">
                <a:solidFill>
                  <a:schemeClr val="accent2"/>
                </a:solidFill>
                <a:effectLst>
                  <a:outerShdw blurRad="38100" dist="38100" dir="2700000" algn="tl">
                    <a:srgbClr val="000000">
                      <a:alpha val="43137"/>
                    </a:srgbClr>
                  </a:outerShdw>
                </a:effectLst>
                <a:latin typeface="+mj-lt"/>
              </a:rPr>
              <a:t>Why</a:t>
            </a:r>
            <a:r>
              <a:rPr lang="da-DK" sz="2800" dirty="0" smtClean="0">
                <a:solidFill>
                  <a:schemeClr val="accent2"/>
                </a:solidFill>
                <a:effectLst>
                  <a:outerShdw blurRad="38100" dist="38100" dir="2700000" algn="tl">
                    <a:srgbClr val="000000">
                      <a:alpha val="43137"/>
                    </a:srgbClr>
                  </a:outerShdw>
                </a:effectLst>
                <a:latin typeface="+mj-lt"/>
              </a:rPr>
              <a:t> do </a:t>
            </a:r>
            <a:r>
              <a:rPr lang="da-DK" sz="2800" dirty="0" err="1" smtClean="0">
                <a:solidFill>
                  <a:schemeClr val="accent2"/>
                </a:solidFill>
                <a:effectLst>
                  <a:outerShdw blurRad="38100" dist="38100" dir="2700000" algn="tl">
                    <a:srgbClr val="000000">
                      <a:alpha val="43137"/>
                    </a:srgbClr>
                  </a:outerShdw>
                </a:effectLst>
                <a:latin typeface="+mj-lt"/>
              </a:rPr>
              <a:t>we</a:t>
            </a:r>
            <a:r>
              <a:rPr lang="da-DK" sz="2800" dirty="0" smtClean="0">
                <a:solidFill>
                  <a:schemeClr val="accent2"/>
                </a:solidFill>
                <a:effectLst>
                  <a:outerShdw blurRad="38100" dist="38100" dir="2700000" algn="tl">
                    <a:srgbClr val="000000">
                      <a:alpha val="43137"/>
                    </a:srgbClr>
                  </a:outerShdw>
                </a:effectLst>
                <a:latin typeface="+mj-lt"/>
              </a:rPr>
              <a:t> </a:t>
            </a:r>
            <a:r>
              <a:rPr lang="da-DK" sz="2800" dirty="0" err="1" smtClean="0">
                <a:solidFill>
                  <a:schemeClr val="accent2"/>
                </a:solidFill>
                <a:effectLst>
                  <a:outerShdw blurRad="38100" dist="38100" dir="2700000" algn="tl">
                    <a:srgbClr val="000000">
                      <a:alpha val="43137"/>
                    </a:srgbClr>
                  </a:outerShdw>
                </a:effectLst>
                <a:latin typeface="+mj-lt"/>
              </a:rPr>
              <a:t>teach</a:t>
            </a:r>
            <a:r>
              <a:rPr lang="da-DK" sz="2800" dirty="0" smtClean="0">
                <a:solidFill>
                  <a:schemeClr val="accent2"/>
                </a:solidFill>
                <a:effectLst>
                  <a:outerShdw blurRad="38100" dist="38100" dir="2700000" algn="tl">
                    <a:srgbClr val="000000">
                      <a:alpha val="43137"/>
                    </a:srgbClr>
                  </a:outerShdw>
                </a:effectLst>
                <a:latin typeface="+mj-lt"/>
              </a:rPr>
              <a:t> the </a:t>
            </a:r>
            <a:r>
              <a:rPr lang="da-DK" sz="2800" dirty="0" err="1" smtClean="0">
                <a:solidFill>
                  <a:schemeClr val="accent2"/>
                </a:solidFill>
                <a:effectLst>
                  <a:outerShdw blurRad="38100" dist="38100" dir="2700000" algn="tl">
                    <a:srgbClr val="000000">
                      <a:alpha val="43137"/>
                    </a:srgbClr>
                  </a:outerShdw>
                </a:effectLst>
                <a:latin typeface="+mj-lt"/>
              </a:rPr>
              <a:t>young</a:t>
            </a:r>
            <a:r>
              <a:rPr lang="da-DK" sz="2800" dirty="0" smtClean="0">
                <a:solidFill>
                  <a:schemeClr val="accent2"/>
                </a:solidFill>
                <a:effectLst>
                  <a:outerShdw blurRad="38100" dist="38100" dir="2700000" algn="tl">
                    <a:srgbClr val="000000">
                      <a:alpha val="43137"/>
                    </a:srgbClr>
                  </a:outerShdw>
                </a:effectLst>
                <a:latin typeface="+mj-lt"/>
              </a:rPr>
              <a:t> </a:t>
            </a:r>
            <a:r>
              <a:rPr lang="da-DK" sz="2800" dirty="0" err="1" smtClean="0">
                <a:solidFill>
                  <a:schemeClr val="accent2"/>
                </a:solidFill>
                <a:effectLst>
                  <a:outerShdw blurRad="38100" dist="38100" dir="2700000" algn="tl">
                    <a:srgbClr val="000000">
                      <a:alpha val="43137"/>
                    </a:srgbClr>
                  </a:outerShdw>
                </a:effectLst>
                <a:latin typeface="+mj-lt"/>
              </a:rPr>
              <a:t>citizens</a:t>
            </a:r>
            <a:r>
              <a:rPr lang="da-DK" sz="2800" dirty="0" smtClean="0">
                <a:solidFill>
                  <a:schemeClr val="accent2"/>
                </a:solidFill>
                <a:effectLst>
                  <a:outerShdw blurRad="38100" dist="38100" dir="2700000" algn="tl">
                    <a:srgbClr val="000000">
                      <a:alpha val="43137"/>
                    </a:srgbClr>
                  </a:outerShdw>
                </a:effectLst>
                <a:latin typeface="+mj-lt"/>
              </a:rPr>
              <a:t>?</a:t>
            </a:r>
            <a:endParaRPr lang="da-DK" sz="2800" dirty="0">
              <a:solidFill>
                <a:schemeClr val="accent2"/>
              </a:solidFill>
              <a:effectLst>
                <a:outerShdw blurRad="38100" dist="38100" dir="2700000" algn="tl">
                  <a:srgbClr val="000000">
                    <a:alpha val="43137"/>
                  </a:srgbClr>
                </a:outerShdw>
              </a:effectLst>
              <a:latin typeface="+mj-lt"/>
            </a:endParaRPr>
          </a:p>
        </p:txBody>
      </p:sp>
      <p:sp>
        <p:nvSpPr>
          <p:cNvPr id="2" name="Rektangel 1"/>
          <p:cNvSpPr/>
          <p:nvPr/>
        </p:nvSpPr>
        <p:spPr>
          <a:xfrm>
            <a:off x="424926" y="2708921"/>
            <a:ext cx="7387434" cy="2585323"/>
          </a:xfrm>
          <a:prstGeom prst="rect">
            <a:avLst/>
          </a:prstGeom>
        </p:spPr>
        <p:txBody>
          <a:bodyPr wrap="square">
            <a:spAutoFit/>
          </a:bodyPr>
          <a:lstStyle/>
          <a:p>
            <a:pPr marL="571500" indent="-571500">
              <a:buFont typeface="Arial" panose="020B0604020202020204" pitchFamily="34" charset="0"/>
              <a:buChar char="•"/>
            </a:pPr>
            <a:r>
              <a:rPr lang="en-US" sz="1800" dirty="0" smtClean="0"/>
              <a:t>We want them to be </a:t>
            </a:r>
            <a:r>
              <a:rPr lang="en-US" sz="1800" dirty="0"/>
              <a:t>good </a:t>
            </a:r>
            <a:r>
              <a:rPr lang="en-US" sz="1800" dirty="0" smtClean="0"/>
              <a:t>citizens</a:t>
            </a:r>
          </a:p>
          <a:p>
            <a:endParaRPr lang="en-US" sz="1800" dirty="0" smtClean="0"/>
          </a:p>
          <a:p>
            <a:pPr marL="571500" indent="-571500">
              <a:buFont typeface="Arial" panose="020B0604020202020204" pitchFamily="34" charset="0"/>
              <a:buChar char="•"/>
            </a:pPr>
            <a:r>
              <a:rPr lang="en-US" sz="1800" dirty="0" smtClean="0"/>
              <a:t>We want </a:t>
            </a:r>
            <a:r>
              <a:rPr lang="en-US" sz="1800" dirty="0"/>
              <a:t>to help </a:t>
            </a:r>
            <a:r>
              <a:rPr lang="en-US" sz="1800" dirty="0" smtClean="0"/>
              <a:t>them to get a </a:t>
            </a:r>
            <a:r>
              <a:rPr lang="en-US" sz="1800" dirty="0"/>
              <a:t>good start </a:t>
            </a:r>
            <a:r>
              <a:rPr lang="en-US" sz="1800" dirty="0" smtClean="0"/>
              <a:t>in terms </a:t>
            </a:r>
            <a:r>
              <a:rPr lang="en-US" sz="1800" dirty="0"/>
              <a:t>o</a:t>
            </a:r>
            <a:r>
              <a:rPr lang="en-US" sz="1800" dirty="0" smtClean="0"/>
              <a:t>f finances</a:t>
            </a:r>
          </a:p>
          <a:p>
            <a:pPr marL="571500" indent="-571500">
              <a:buFont typeface="Arial" panose="020B0604020202020204" pitchFamily="34" charset="0"/>
              <a:buChar char="•"/>
            </a:pPr>
            <a:r>
              <a:rPr lang="en-US" sz="1800" dirty="0" smtClean="0"/>
              <a:t>We want them to know their </a:t>
            </a:r>
            <a:r>
              <a:rPr lang="en-US" sz="1800" dirty="0" smtClean="0"/>
              <a:t>rights </a:t>
            </a:r>
            <a:r>
              <a:rPr lang="en-US" sz="1800" dirty="0" smtClean="0"/>
              <a:t>and their obligations</a:t>
            </a:r>
            <a:r>
              <a:rPr lang="en-US" dirty="0" smtClean="0"/>
              <a:t> </a:t>
            </a:r>
          </a:p>
          <a:p>
            <a:pPr>
              <a:buSzPct val="100000"/>
            </a:pPr>
            <a:r>
              <a:rPr lang="en-US" dirty="0" smtClean="0"/>
              <a:t/>
            </a:r>
            <a:br>
              <a:rPr lang="en-US" dirty="0" smtClean="0"/>
            </a:br>
            <a:endParaRPr lang="en-US" dirty="0"/>
          </a:p>
        </p:txBody>
      </p:sp>
    </p:spTree>
    <p:extLst>
      <p:ext uri="{BB962C8B-B14F-4D97-AF65-F5344CB8AC3E}">
        <p14:creationId xmlns:p14="http://schemas.microsoft.com/office/powerpoint/2010/main" val="16383249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diasnumm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da-DK" sz="1000" smtClean="0"/>
              <a:t>Side </a:t>
            </a:r>
            <a:fld id="{7DA94357-9C44-462B-8654-75B35BD0CA2A}" type="slidenum">
              <a:rPr lang="da-DK" sz="1000" smtClean="0"/>
              <a:pPr/>
              <a:t>6</a:t>
            </a:fld>
            <a:r>
              <a:rPr lang="da-DK" sz="1000" smtClean="0"/>
              <a:t> </a:t>
            </a:r>
          </a:p>
        </p:txBody>
      </p:sp>
      <p:sp>
        <p:nvSpPr>
          <p:cNvPr id="8195" name="Pladsholder til dato 2"/>
          <p:cNvSpPr>
            <a:spLocks noGrp="1"/>
          </p:cNvSpPr>
          <p:nvPr>
            <p:ph type="dt" sz="half"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688BC591-DE53-4504-A384-1935805EC3AA}" type="datetime2">
              <a:rPr lang="da-DK" sz="1000" smtClean="0"/>
              <a:pPr/>
              <a:t>torsdag den 23. oktober 14</a:t>
            </a:fld>
            <a:endParaRPr lang="da-DK" sz="1000" smtClean="0"/>
          </a:p>
        </p:txBody>
      </p:sp>
      <p:sp>
        <p:nvSpPr>
          <p:cNvPr id="8196" name="Rectangle 3"/>
          <p:cNvSpPr>
            <a:spLocks noGrp="1" noChangeArrowheads="1"/>
          </p:cNvSpPr>
          <p:nvPr>
            <p:ph type="body" idx="4294967295"/>
          </p:nvPr>
        </p:nvSpPr>
        <p:spPr>
          <a:xfrm>
            <a:off x="422807" y="1988840"/>
            <a:ext cx="5688013" cy="4341812"/>
          </a:xfrm>
          <a:noFill/>
        </p:spPr>
        <p:txBody>
          <a:bodyPr/>
          <a:lstStyle/>
          <a:p>
            <a:pPr marL="0" indent="0" eaLnBrk="1" hangingPunct="1">
              <a:lnSpc>
                <a:spcPct val="70000"/>
              </a:lnSpc>
            </a:pPr>
            <a:r>
              <a:rPr lang="en-US" sz="2000" b="1" dirty="0" smtClean="0">
                <a:solidFill>
                  <a:schemeClr val="accent4"/>
                </a:solidFill>
              </a:rPr>
              <a:t>We </a:t>
            </a:r>
            <a:r>
              <a:rPr lang="en-US" sz="2000" b="1" dirty="0">
                <a:solidFill>
                  <a:schemeClr val="accent4"/>
                </a:solidFill>
              </a:rPr>
              <a:t>try to make contact with </a:t>
            </a:r>
            <a:r>
              <a:rPr lang="en-US" sz="2000" b="1" dirty="0" smtClean="0">
                <a:solidFill>
                  <a:schemeClr val="accent4"/>
                </a:solidFill>
              </a:rPr>
              <a:t>the young </a:t>
            </a:r>
            <a:r>
              <a:rPr lang="en-US" sz="2000" b="1" dirty="0">
                <a:solidFill>
                  <a:schemeClr val="accent4"/>
                </a:solidFill>
              </a:rPr>
              <a:t>people </a:t>
            </a:r>
            <a:r>
              <a:rPr lang="en-US" sz="2000" b="1" dirty="0" smtClean="0">
                <a:solidFill>
                  <a:schemeClr val="accent4"/>
                </a:solidFill>
              </a:rPr>
              <a:t>on </a:t>
            </a:r>
            <a:r>
              <a:rPr lang="en-US" sz="2000" b="1" dirty="0">
                <a:solidFill>
                  <a:schemeClr val="accent4"/>
                </a:solidFill>
              </a:rPr>
              <a:t>different </a:t>
            </a:r>
            <a:r>
              <a:rPr lang="en-US" sz="2000" b="1" dirty="0" smtClean="0">
                <a:solidFill>
                  <a:schemeClr val="accent4"/>
                </a:solidFill>
              </a:rPr>
              <a:t>channels</a:t>
            </a:r>
          </a:p>
          <a:p>
            <a:pPr marL="285750" indent="-285750" eaLnBrk="1" hangingPunct="1">
              <a:lnSpc>
                <a:spcPct val="70000"/>
              </a:lnSpc>
              <a:buFont typeface="Arial" panose="020B0604020202020204" pitchFamily="34" charset="0"/>
              <a:buChar char="•"/>
            </a:pPr>
            <a:r>
              <a:rPr lang="en-US" dirty="0" smtClean="0">
                <a:solidFill>
                  <a:schemeClr val="tx2"/>
                </a:solidFill>
              </a:rPr>
              <a:t>Via websites</a:t>
            </a:r>
          </a:p>
          <a:p>
            <a:pPr marL="285750" indent="-285750" eaLnBrk="1" hangingPunct="1">
              <a:lnSpc>
                <a:spcPct val="70000"/>
              </a:lnSpc>
              <a:buFont typeface="Arial" panose="020B0604020202020204" pitchFamily="34" charset="0"/>
              <a:buChar char="•"/>
            </a:pPr>
            <a:r>
              <a:rPr lang="en-US" dirty="0" smtClean="0">
                <a:solidFill>
                  <a:schemeClr val="tx2"/>
                </a:solidFill>
              </a:rPr>
              <a:t>Via social media</a:t>
            </a:r>
          </a:p>
          <a:p>
            <a:pPr marL="285750" indent="-285750" eaLnBrk="1" hangingPunct="1">
              <a:lnSpc>
                <a:spcPct val="70000"/>
              </a:lnSpc>
              <a:buFont typeface="Arial" panose="020B0604020202020204" pitchFamily="34" charset="0"/>
              <a:buChar char="•"/>
            </a:pPr>
            <a:r>
              <a:rPr lang="en-US" dirty="0" smtClean="0">
                <a:solidFill>
                  <a:schemeClr val="tx2"/>
                </a:solidFill>
              </a:rPr>
              <a:t>Via ambassadors</a:t>
            </a:r>
          </a:p>
          <a:p>
            <a:pPr marL="285750" indent="-285750" eaLnBrk="1" hangingPunct="1">
              <a:lnSpc>
                <a:spcPct val="70000"/>
              </a:lnSpc>
              <a:buFont typeface="Arial" panose="020B0604020202020204" pitchFamily="34" charset="0"/>
              <a:buChar char="•"/>
            </a:pPr>
            <a:r>
              <a:rPr lang="en-US" dirty="0" smtClean="0">
                <a:solidFill>
                  <a:schemeClr val="tx2"/>
                </a:solidFill>
              </a:rPr>
              <a:t>Via personal contact</a:t>
            </a:r>
          </a:p>
          <a:p>
            <a:pPr marL="0" indent="0" eaLnBrk="1" hangingPunct="1">
              <a:lnSpc>
                <a:spcPct val="70000"/>
              </a:lnSpc>
            </a:pPr>
            <a:endParaRPr lang="en-US" dirty="0">
              <a:solidFill>
                <a:schemeClr val="tx2"/>
              </a:solidFill>
            </a:endParaRPr>
          </a:p>
          <a:p>
            <a:pPr marL="0" indent="0" eaLnBrk="1" hangingPunct="1">
              <a:lnSpc>
                <a:spcPct val="70000"/>
              </a:lnSpc>
            </a:pPr>
            <a:r>
              <a:rPr lang="en-US" sz="2000" b="1" dirty="0" smtClean="0">
                <a:solidFill>
                  <a:schemeClr val="tx2"/>
                </a:solidFill>
              </a:rPr>
              <a:t>We meet them face to face at their schools</a:t>
            </a:r>
          </a:p>
          <a:p>
            <a:pPr marL="285750" indent="-285750">
              <a:lnSpc>
                <a:spcPct val="70000"/>
              </a:lnSpc>
              <a:buFont typeface="Arial" panose="020B0604020202020204" pitchFamily="34" charset="0"/>
              <a:buChar char="•"/>
            </a:pPr>
            <a:r>
              <a:rPr lang="en-US" dirty="0"/>
              <a:t>I</a:t>
            </a:r>
            <a:r>
              <a:rPr lang="en-US" dirty="0" smtClean="0"/>
              <a:t>n the classroom </a:t>
            </a:r>
          </a:p>
          <a:p>
            <a:pPr marL="285750" indent="-285750">
              <a:lnSpc>
                <a:spcPct val="70000"/>
              </a:lnSpc>
              <a:buFont typeface="Arial" panose="020B0604020202020204" pitchFamily="34" charset="0"/>
              <a:buChar char="•"/>
            </a:pPr>
            <a:r>
              <a:rPr lang="en-US" dirty="0"/>
              <a:t>A</a:t>
            </a:r>
            <a:r>
              <a:rPr lang="en-US" dirty="0" smtClean="0"/>
              <a:t>t </a:t>
            </a:r>
            <a:r>
              <a:rPr lang="en-US" dirty="0"/>
              <a:t>public meetings </a:t>
            </a:r>
            <a:endParaRPr lang="en-US" dirty="0" smtClean="0"/>
          </a:p>
          <a:p>
            <a:pPr marL="285750" indent="-285750">
              <a:lnSpc>
                <a:spcPct val="70000"/>
              </a:lnSpc>
              <a:buFont typeface="Arial" panose="020B0604020202020204" pitchFamily="34" charset="0"/>
              <a:buChar char="•"/>
            </a:pPr>
            <a:r>
              <a:rPr lang="en-US" dirty="0"/>
              <a:t>A</a:t>
            </a:r>
            <a:r>
              <a:rPr lang="en-US" dirty="0" smtClean="0"/>
              <a:t>t </a:t>
            </a:r>
            <a:r>
              <a:rPr lang="en-US" dirty="0"/>
              <a:t>morning assemblies </a:t>
            </a:r>
            <a:endParaRPr lang="en-US" dirty="0" smtClean="0"/>
          </a:p>
          <a:p>
            <a:pPr marL="285750" indent="-285750">
              <a:lnSpc>
                <a:spcPct val="70000"/>
              </a:lnSpc>
              <a:buFont typeface="Arial" panose="020B0604020202020204" pitchFamily="34" charset="0"/>
              <a:buChar char="•"/>
            </a:pPr>
            <a:r>
              <a:rPr lang="en-US" dirty="0"/>
              <a:t>A</a:t>
            </a:r>
            <a:r>
              <a:rPr lang="en-US" dirty="0" smtClean="0"/>
              <a:t>t café </a:t>
            </a:r>
            <a:r>
              <a:rPr lang="en-US" dirty="0"/>
              <a:t>meetings</a:t>
            </a:r>
          </a:p>
          <a:p>
            <a:pPr marL="285750" indent="-285750" eaLnBrk="1" hangingPunct="1">
              <a:lnSpc>
                <a:spcPct val="70000"/>
              </a:lnSpc>
              <a:buFont typeface="Arial" panose="020B0604020202020204" pitchFamily="34" charset="0"/>
              <a:buChar char="•"/>
            </a:pPr>
            <a:endParaRPr lang="en-US" b="1" dirty="0" smtClean="0">
              <a:solidFill>
                <a:schemeClr val="tx2"/>
              </a:solidFill>
            </a:endParaRPr>
          </a:p>
          <a:p>
            <a:pPr marL="285750" indent="-285750" eaLnBrk="1" hangingPunct="1">
              <a:lnSpc>
                <a:spcPct val="70000"/>
              </a:lnSpc>
              <a:buFont typeface="Arial" panose="020B0604020202020204" pitchFamily="34" charset="0"/>
              <a:buChar char="•"/>
            </a:pPr>
            <a:endParaRPr lang="da-DK" dirty="0" smtClean="0">
              <a:solidFill>
                <a:schemeClr val="tx2"/>
              </a:solidFill>
            </a:endParaRPr>
          </a:p>
          <a:p>
            <a:pPr marL="0" indent="0" eaLnBrk="1" hangingPunct="1">
              <a:lnSpc>
                <a:spcPct val="70000"/>
              </a:lnSpc>
            </a:pPr>
            <a:endParaRPr lang="da-DK" b="1" dirty="0">
              <a:solidFill>
                <a:schemeClr val="tx2"/>
              </a:solidFill>
            </a:endParaRPr>
          </a:p>
          <a:p>
            <a:pPr marL="0" indent="0" eaLnBrk="1" hangingPunct="1">
              <a:lnSpc>
                <a:spcPct val="70000"/>
              </a:lnSpc>
            </a:pPr>
            <a:endParaRPr lang="da-DK" b="1" dirty="0" smtClean="0">
              <a:solidFill>
                <a:schemeClr val="tx2"/>
              </a:solidFill>
            </a:endParaRPr>
          </a:p>
        </p:txBody>
      </p:sp>
      <p:sp>
        <p:nvSpPr>
          <p:cNvPr id="8197" name="Rectangle 14"/>
          <p:cNvSpPr>
            <a:spLocks noChangeArrowheads="1"/>
          </p:cNvSpPr>
          <p:nvPr/>
        </p:nvSpPr>
        <p:spPr bwMode="auto">
          <a:xfrm>
            <a:off x="457200" y="1066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defRPr/>
            </a:pPr>
            <a:r>
              <a:rPr lang="da-DK" sz="2800" dirty="0" smtClean="0">
                <a:solidFill>
                  <a:schemeClr val="accent2"/>
                </a:solidFill>
                <a:effectLst>
                  <a:outerShdw blurRad="38100" dist="38100" dir="2700000" algn="tl">
                    <a:srgbClr val="000000">
                      <a:alpha val="43137"/>
                    </a:srgbClr>
                  </a:outerShdw>
                </a:effectLst>
                <a:latin typeface="+mj-lt"/>
              </a:rPr>
              <a:t>Places </a:t>
            </a:r>
            <a:r>
              <a:rPr lang="da-DK" sz="2800" dirty="0" err="1" smtClean="0">
                <a:solidFill>
                  <a:schemeClr val="accent2"/>
                </a:solidFill>
                <a:effectLst>
                  <a:outerShdw blurRad="38100" dist="38100" dir="2700000" algn="tl">
                    <a:srgbClr val="000000">
                      <a:alpha val="43137"/>
                    </a:srgbClr>
                  </a:outerShdw>
                </a:effectLst>
                <a:latin typeface="+mj-lt"/>
              </a:rPr>
              <a:t>where</a:t>
            </a:r>
            <a:r>
              <a:rPr lang="da-DK" sz="2800" dirty="0" smtClean="0">
                <a:solidFill>
                  <a:schemeClr val="accent2"/>
                </a:solidFill>
                <a:effectLst>
                  <a:outerShdw blurRad="38100" dist="38100" dir="2700000" algn="tl">
                    <a:srgbClr val="000000">
                      <a:alpha val="43137"/>
                    </a:srgbClr>
                  </a:outerShdw>
                </a:effectLst>
                <a:latin typeface="+mj-lt"/>
              </a:rPr>
              <a:t> </a:t>
            </a:r>
            <a:r>
              <a:rPr lang="da-DK" sz="2800" dirty="0" err="1" smtClean="0">
                <a:solidFill>
                  <a:schemeClr val="accent2"/>
                </a:solidFill>
                <a:effectLst>
                  <a:outerShdw blurRad="38100" dist="38100" dir="2700000" algn="tl">
                    <a:srgbClr val="000000">
                      <a:alpha val="43137"/>
                    </a:srgbClr>
                  </a:outerShdw>
                </a:effectLst>
                <a:latin typeface="+mj-lt"/>
              </a:rPr>
              <a:t>we</a:t>
            </a:r>
            <a:r>
              <a:rPr lang="da-DK" sz="2800" dirty="0">
                <a:solidFill>
                  <a:schemeClr val="accent2"/>
                </a:solidFill>
                <a:effectLst>
                  <a:outerShdw blurRad="38100" dist="38100" dir="2700000" algn="tl">
                    <a:srgbClr val="000000">
                      <a:alpha val="43137"/>
                    </a:srgbClr>
                  </a:outerShdw>
                </a:effectLst>
                <a:latin typeface="+mj-lt"/>
              </a:rPr>
              <a:t> </a:t>
            </a:r>
            <a:r>
              <a:rPr lang="da-DK" sz="2800" dirty="0" err="1" smtClean="0">
                <a:solidFill>
                  <a:schemeClr val="accent2"/>
                </a:solidFill>
                <a:effectLst>
                  <a:outerShdw blurRad="38100" dist="38100" dir="2700000" algn="tl">
                    <a:srgbClr val="000000">
                      <a:alpha val="43137"/>
                    </a:srgbClr>
                  </a:outerShdw>
                </a:effectLst>
                <a:latin typeface="+mj-lt"/>
              </a:rPr>
              <a:t>teach</a:t>
            </a:r>
            <a:r>
              <a:rPr lang="da-DK" sz="2800" dirty="0" smtClean="0">
                <a:solidFill>
                  <a:schemeClr val="accent2"/>
                </a:solidFill>
                <a:effectLst>
                  <a:outerShdw blurRad="38100" dist="38100" dir="2700000" algn="tl">
                    <a:srgbClr val="000000">
                      <a:alpha val="43137"/>
                    </a:srgbClr>
                  </a:outerShdw>
                </a:effectLst>
                <a:latin typeface="+mj-lt"/>
              </a:rPr>
              <a:t> </a:t>
            </a:r>
            <a:r>
              <a:rPr lang="da-DK" sz="2800" dirty="0" err="1" smtClean="0">
                <a:solidFill>
                  <a:schemeClr val="accent2"/>
                </a:solidFill>
                <a:effectLst>
                  <a:outerShdw blurRad="38100" dist="38100" dir="2700000" algn="tl">
                    <a:srgbClr val="000000">
                      <a:alpha val="43137"/>
                    </a:srgbClr>
                  </a:outerShdw>
                </a:effectLst>
                <a:latin typeface="+mj-lt"/>
              </a:rPr>
              <a:t>young</a:t>
            </a:r>
            <a:r>
              <a:rPr lang="da-DK" sz="2800" dirty="0" smtClean="0">
                <a:solidFill>
                  <a:schemeClr val="accent2"/>
                </a:solidFill>
                <a:effectLst>
                  <a:outerShdw blurRad="38100" dist="38100" dir="2700000" algn="tl">
                    <a:srgbClr val="000000">
                      <a:alpha val="43137"/>
                    </a:srgbClr>
                  </a:outerShdw>
                </a:effectLst>
                <a:latin typeface="+mj-lt"/>
              </a:rPr>
              <a:t> </a:t>
            </a:r>
            <a:r>
              <a:rPr lang="da-DK" sz="2800" dirty="0" err="1" smtClean="0">
                <a:solidFill>
                  <a:schemeClr val="accent2"/>
                </a:solidFill>
                <a:effectLst>
                  <a:outerShdw blurRad="38100" dist="38100" dir="2700000" algn="tl">
                    <a:srgbClr val="000000">
                      <a:alpha val="43137"/>
                    </a:srgbClr>
                  </a:outerShdw>
                </a:effectLst>
                <a:latin typeface="+mj-lt"/>
              </a:rPr>
              <a:t>citizens</a:t>
            </a:r>
            <a:endParaRPr lang="da-DK" sz="2800" dirty="0">
              <a:solidFill>
                <a:schemeClr val="accent2"/>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383249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diasnumm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da-DK" sz="1000" smtClean="0"/>
              <a:t>Side </a:t>
            </a:r>
            <a:fld id="{7DA94357-9C44-462B-8654-75B35BD0CA2A}" type="slidenum">
              <a:rPr lang="da-DK" sz="1000" smtClean="0"/>
              <a:pPr/>
              <a:t>7</a:t>
            </a:fld>
            <a:r>
              <a:rPr lang="da-DK" sz="1000" smtClean="0"/>
              <a:t> </a:t>
            </a:r>
          </a:p>
        </p:txBody>
      </p:sp>
      <p:sp>
        <p:nvSpPr>
          <p:cNvPr id="8195" name="Pladsholder til dato 2"/>
          <p:cNvSpPr>
            <a:spLocks noGrp="1"/>
          </p:cNvSpPr>
          <p:nvPr>
            <p:ph type="dt" sz="half"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688BC591-DE53-4504-A384-1935805EC3AA}" type="datetime2">
              <a:rPr lang="da-DK" sz="1000" smtClean="0"/>
              <a:pPr/>
              <a:t>torsdag den 23. oktober 14</a:t>
            </a:fld>
            <a:endParaRPr lang="da-DK" sz="1000" smtClean="0"/>
          </a:p>
        </p:txBody>
      </p:sp>
      <p:sp>
        <p:nvSpPr>
          <p:cNvPr id="8196" name="Rectangle 3"/>
          <p:cNvSpPr>
            <a:spLocks noGrp="1" noChangeArrowheads="1"/>
          </p:cNvSpPr>
          <p:nvPr>
            <p:ph type="body" idx="4294967295"/>
          </p:nvPr>
        </p:nvSpPr>
        <p:spPr>
          <a:xfrm>
            <a:off x="539552" y="1988840"/>
            <a:ext cx="7089775" cy="4341812"/>
          </a:xfrm>
          <a:noFill/>
        </p:spPr>
        <p:txBody>
          <a:bodyPr/>
          <a:lstStyle/>
          <a:p>
            <a:pPr marL="0" indent="0" eaLnBrk="1" hangingPunct="1">
              <a:lnSpc>
                <a:spcPct val="70000"/>
              </a:lnSpc>
            </a:pPr>
            <a:r>
              <a:rPr lang="da-DK" sz="2400" b="1" u="sng" dirty="0" err="1" smtClean="0"/>
              <a:t>Various</a:t>
            </a:r>
            <a:r>
              <a:rPr lang="da-DK" sz="2400" b="1" u="sng" dirty="0" smtClean="0"/>
              <a:t> </a:t>
            </a:r>
            <a:r>
              <a:rPr lang="da-DK" sz="2400" b="1" u="sng" dirty="0" err="1" smtClean="0"/>
              <a:t>tools</a:t>
            </a:r>
            <a:r>
              <a:rPr lang="da-DK" sz="2400" b="1" dirty="0" smtClean="0"/>
              <a:t>:</a:t>
            </a:r>
          </a:p>
          <a:p>
            <a:pPr marL="0" indent="0" eaLnBrk="1" hangingPunct="1">
              <a:lnSpc>
                <a:spcPct val="70000"/>
              </a:lnSpc>
            </a:pPr>
            <a:r>
              <a:rPr lang="da-DK" sz="2000" b="1" dirty="0" smtClean="0">
                <a:solidFill>
                  <a:schemeClr val="accent4"/>
                </a:solidFill>
              </a:rPr>
              <a:t>www.skat.dk/unge</a:t>
            </a:r>
          </a:p>
          <a:p>
            <a:pPr marL="285750" indent="-285750">
              <a:lnSpc>
                <a:spcPct val="70000"/>
              </a:lnSpc>
              <a:buSzPct val="100000"/>
              <a:buFont typeface="Arial" panose="020B0604020202020204" pitchFamily="34" charset="0"/>
              <a:buChar char="•"/>
            </a:pPr>
            <a:r>
              <a:rPr lang="en-US" kern="1200" dirty="0" smtClean="0"/>
              <a:t>The </a:t>
            </a:r>
            <a:r>
              <a:rPr lang="en-US" kern="1200" dirty="0"/>
              <a:t>purpose of the site is to make young people digitally self-reliant in </a:t>
            </a:r>
            <a:r>
              <a:rPr lang="en-US" kern="1200" dirty="0" err="1"/>
              <a:t>TastSelv</a:t>
            </a:r>
            <a:r>
              <a:rPr lang="en-US" kern="1200" dirty="0" smtClean="0"/>
              <a:t>.</a:t>
            </a:r>
          </a:p>
          <a:p>
            <a:pPr marL="285750" indent="-285750">
              <a:lnSpc>
                <a:spcPct val="70000"/>
              </a:lnSpc>
              <a:buSzPct val="100000"/>
              <a:buFont typeface="Arial" panose="020B0604020202020204" pitchFamily="34" charset="0"/>
              <a:buChar char="•"/>
            </a:pPr>
            <a:r>
              <a:rPr lang="en-US" kern="1200" dirty="0"/>
              <a:t>The site is built on the situations in which young people should do something - when they have </a:t>
            </a:r>
            <a:r>
              <a:rPr lang="en-US" kern="1200" dirty="0" smtClean="0"/>
              <a:t>an after-school job, receive </a:t>
            </a:r>
            <a:r>
              <a:rPr lang="en-US" kern="1200" dirty="0"/>
              <a:t>SU etc</a:t>
            </a:r>
            <a:r>
              <a:rPr lang="en-US" kern="1200" dirty="0" smtClean="0"/>
              <a:t>.</a:t>
            </a:r>
          </a:p>
          <a:p>
            <a:pPr marL="285750" indent="-285750">
              <a:lnSpc>
                <a:spcPct val="70000"/>
              </a:lnSpc>
              <a:buSzPct val="100000"/>
              <a:buFont typeface="Arial" panose="020B0604020202020204" pitchFamily="34" charset="0"/>
              <a:buChar char="•"/>
            </a:pPr>
            <a:r>
              <a:rPr lang="da-DK" dirty="0" smtClean="0">
                <a:solidFill>
                  <a:schemeClr val="accent4"/>
                </a:solidFill>
              </a:rPr>
              <a:t>It </a:t>
            </a:r>
            <a:r>
              <a:rPr lang="en-US" kern="1200" dirty="0"/>
              <a:t>contains short and concise guide features. </a:t>
            </a:r>
            <a:endParaRPr lang="en-US" kern="1200" dirty="0" smtClean="0"/>
          </a:p>
          <a:p>
            <a:pPr marL="360362" lvl="1" indent="0">
              <a:lnSpc>
                <a:spcPct val="70000"/>
              </a:lnSpc>
            </a:pPr>
            <a:endParaRPr lang="da-DK" sz="1300" dirty="0" smtClean="0">
              <a:solidFill>
                <a:schemeClr val="accent4"/>
              </a:solidFill>
            </a:endParaRPr>
          </a:p>
          <a:p>
            <a:pPr marL="0" indent="0" eaLnBrk="1" hangingPunct="1">
              <a:lnSpc>
                <a:spcPct val="70000"/>
              </a:lnSpc>
            </a:pPr>
            <a:r>
              <a:rPr lang="da-DK" sz="2000" b="1" dirty="0" smtClean="0">
                <a:solidFill>
                  <a:schemeClr val="accent4"/>
                </a:solidFill>
              </a:rPr>
              <a:t>www.skat.dk/skole</a:t>
            </a:r>
          </a:p>
          <a:p>
            <a:pPr marL="285750" indent="-285750">
              <a:lnSpc>
                <a:spcPct val="70000"/>
              </a:lnSpc>
              <a:buSzPct val="100000"/>
              <a:buFont typeface="Arial" panose="020B0604020202020204" pitchFamily="34" charset="0"/>
              <a:buChar char="•"/>
            </a:pPr>
            <a:r>
              <a:rPr lang="da-DK" dirty="0" smtClean="0">
                <a:solidFill>
                  <a:schemeClr val="accent4"/>
                </a:solidFill>
              </a:rPr>
              <a:t>Provides </a:t>
            </a:r>
            <a:r>
              <a:rPr lang="da-DK" dirty="0" err="1" smtClean="0">
                <a:solidFill>
                  <a:schemeClr val="accent4"/>
                </a:solidFill>
              </a:rPr>
              <a:t>educational</a:t>
            </a:r>
            <a:r>
              <a:rPr lang="da-DK" dirty="0" smtClean="0">
                <a:solidFill>
                  <a:schemeClr val="accent4"/>
                </a:solidFill>
              </a:rPr>
              <a:t> </a:t>
            </a:r>
            <a:r>
              <a:rPr lang="da-DK" dirty="0" err="1" smtClean="0">
                <a:solidFill>
                  <a:schemeClr val="accent4"/>
                </a:solidFill>
              </a:rPr>
              <a:t>materials</a:t>
            </a:r>
            <a:endParaRPr lang="da-DK" dirty="0" smtClean="0">
              <a:solidFill>
                <a:schemeClr val="accent4"/>
              </a:solidFill>
            </a:endParaRPr>
          </a:p>
          <a:p>
            <a:pPr marL="285750" indent="-285750">
              <a:lnSpc>
                <a:spcPct val="70000"/>
              </a:lnSpc>
              <a:buSzPct val="100000"/>
              <a:buFont typeface="Arial" panose="020B0604020202020204" pitchFamily="34" charset="0"/>
              <a:buChar char="•"/>
            </a:pPr>
            <a:r>
              <a:rPr lang="da-DK" dirty="0" err="1" smtClean="0">
                <a:solidFill>
                  <a:schemeClr val="accent4"/>
                </a:solidFill>
              </a:rPr>
              <a:t>Tasks</a:t>
            </a:r>
            <a:r>
              <a:rPr lang="da-DK" dirty="0" smtClean="0">
                <a:solidFill>
                  <a:schemeClr val="accent4"/>
                </a:solidFill>
              </a:rPr>
              <a:t> dilemma</a:t>
            </a:r>
          </a:p>
          <a:p>
            <a:pPr marL="285750" indent="-285750">
              <a:lnSpc>
                <a:spcPct val="70000"/>
              </a:lnSpc>
              <a:buSzPct val="100000"/>
              <a:buFont typeface="Arial" panose="020B0604020202020204" pitchFamily="34" charset="0"/>
              <a:buChar char="•"/>
            </a:pPr>
            <a:r>
              <a:rPr lang="da-DK" dirty="0" err="1" smtClean="0">
                <a:solidFill>
                  <a:schemeClr val="accent4"/>
                </a:solidFill>
              </a:rPr>
              <a:t>Exercises</a:t>
            </a:r>
            <a:endParaRPr lang="da-DK" dirty="0" smtClean="0">
              <a:solidFill>
                <a:schemeClr val="accent4"/>
              </a:solidFill>
            </a:endParaRPr>
          </a:p>
          <a:p>
            <a:pPr marL="285750" indent="-285750">
              <a:lnSpc>
                <a:spcPct val="70000"/>
              </a:lnSpc>
              <a:buSzPct val="100000"/>
              <a:buFont typeface="Arial" panose="020B0604020202020204" pitchFamily="34" charset="0"/>
              <a:buChar char="•"/>
            </a:pPr>
            <a:r>
              <a:rPr lang="da-DK" dirty="0" smtClean="0">
                <a:solidFill>
                  <a:schemeClr val="accent4"/>
                </a:solidFill>
              </a:rPr>
              <a:t>Presentations</a:t>
            </a:r>
          </a:p>
          <a:p>
            <a:pPr marL="285750" indent="-285750" eaLnBrk="1" hangingPunct="1">
              <a:lnSpc>
                <a:spcPct val="70000"/>
              </a:lnSpc>
              <a:buFont typeface="Arial" panose="020B0604020202020204" pitchFamily="34" charset="0"/>
              <a:buChar char="•"/>
            </a:pPr>
            <a:endParaRPr lang="da-DK" sz="1700" b="1" dirty="0">
              <a:solidFill>
                <a:schemeClr val="accent4"/>
              </a:solidFill>
            </a:endParaRPr>
          </a:p>
          <a:p>
            <a:pPr marL="285750" indent="-285750" eaLnBrk="1" hangingPunct="1">
              <a:lnSpc>
                <a:spcPct val="70000"/>
              </a:lnSpc>
              <a:buFont typeface="Arial" panose="020B0604020202020204" pitchFamily="34" charset="0"/>
              <a:buChar char="•"/>
            </a:pPr>
            <a:endParaRPr lang="da-DK" sz="1700" b="1" dirty="0" smtClean="0">
              <a:solidFill>
                <a:schemeClr val="accent4"/>
              </a:solidFill>
            </a:endParaRPr>
          </a:p>
          <a:p>
            <a:pPr marL="285750" indent="-285750" eaLnBrk="1" hangingPunct="1">
              <a:lnSpc>
                <a:spcPct val="70000"/>
              </a:lnSpc>
              <a:buFont typeface="Arial" panose="020B0604020202020204" pitchFamily="34" charset="0"/>
              <a:buChar char="•"/>
            </a:pPr>
            <a:endParaRPr lang="da-DK" sz="1700" b="1" dirty="0">
              <a:solidFill>
                <a:schemeClr val="tx2"/>
              </a:solidFill>
            </a:endParaRPr>
          </a:p>
          <a:p>
            <a:pPr marL="285750" indent="-285750" eaLnBrk="1" hangingPunct="1">
              <a:lnSpc>
                <a:spcPct val="70000"/>
              </a:lnSpc>
              <a:buFont typeface="Arial" panose="020B0604020202020204" pitchFamily="34" charset="0"/>
              <a:buChar char="•"/>
            </a:pPr>
            <a:endParaRPr lang="da-DK" sz="1700" b="1" dirty="0" smtClean="0">
              <a:solidFill>
                <a:schemeClr val="tx2"/>
              </a:solidFill>
            </a:endParaRPr>
          </a:p>
          <a:p>
            <a:pPr marL="285750" indent="-285750" eaLnBrk="1" hangingPunct="1">
              <a:lnSpc>
                <a:spcPct val="70000"/>
              </a:lnSpc>
              <a:buFont typeface="Arial" panose="020B0604020202020204" pitchFamily="34" charset="0"/>
              <a:buChar char="•"/>
            </a:pPr>
            <a:endParaRPr lang="da-DK" sz="1700" b="1" dirty="0">
              <a:solidFill>
                <a:schemeClr val="tx2"/>
              </a:solidFill>
            </a:endParaRPr>
          </a:p>
          <a:p>
            <a:pPr marL="285750" indent="-285750" eaLnBrk="1" hangingPunct="1">
              <a:lnSpc>
                <a:spcPct val="70000"/>
              </a:lnSpc>
              <a:buFont typeface="Arial" panose="020B0604020202020204" pitchFamily="34" charset="0"/>
              <a:buChar char="•"/>
            </a:pPr>
            <a:endParaRPr lang="da-DK" sz="1700" b="1" dirty="0" smtClean="0">
              <a:solidFill>
                <a:schemeClr val="tx2"/>
              </a:solidFill>
            </a:endParaRPr>
          </a:p>
          <a:p>
            <a:pPr marL="0" indent="0" eaLnBrk="1" hangingPunct="1">
              <a:lnSpc>
                <a:spcPct val="70000"/>
              </a:lnSpc>
            </a:pPr>
            <a:endParaRPr lang="da-DK" sz="1700" dirty="0">
              <a:solidFill>
                <a:schemeClr val="tx2"/>
              </a:solidFill>
            </a:endParaRPr>
          </a:p>
          <a:p>
            <a:pPr marL="0" indent="0" eaLnBrk="1" hangingPunct="1">
              <a:lnSpc>
                <a:spcPct val="70000"/>
              </a:lnSpc>
            </a:pPr>
            <a:endParaRPr lang="da-DK" b="1" dirty="0" smtClean="0">
              <a:solidFill>
                <a:schemeClr val="tx2"/>
              </a:solidFill>
            </a:endParaRPr>
          </a:p>
          <a:p>
            <a:pPr marL="0" indent="0" eaLnBrk="1" hangingPunct="1">
              <a:lnSpc>
                <a:spcPct val="70000"/>
              </a:lnSpc>
            </a:pPr>
            <a:endParaRPr lang="da-DK" b="1" dirty="0" smtClean="0">
              <a:solidFill>
                <a:schemeClr val="tx2"/>
              </a:solidFill>
            </a:endParaRPr>
          </a:p>
        </p:txBody>
      </p:sp>
      <p:sp>
        <p:nvSpPr>
          <p:cNvPr id="8197" name="Rectangle 14"/>
          <p:cNvSpPr>
            <a:spLocks noChangeArrowheads="1"/>
          </p:cNvSpPr>
          <p:nvPr/>
        </p:nvSpPr>
        <p:spPr bwMode="auto">
          <a:xfrm>
            <a:off x="457200" y="1066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defRPr/>
            </a:pPr>
            <a:r>
              <a:rPr lang="da-DK" sz="2800" dirty="0" smtClean="0">
                <a:solidFill>
                  <a:schemeClr val="accent2"/>
                </a:solidFill>
                <a:effectLst>
                  <a:outerShdw blurRad="38100" dist="38100" dir="2700000" algn="tl">
                    <a:srgbClr val="000000">
                      <a:alpha val="43137"/>
                    </a:srgbClr>
                  </a:outerShdw>
                </a:effectLst>
                <a:latin typeface="+mj-lt"/>
              </a:rPr>
              <a:t>How </a:t>
            </a:r>
            <a:r>
              <a:rPr lang="da-DK" sz="2800" dirty="0" err="1" smtClean="0">
                <a:solidFill>
                  <a:schemeClr val="accent2"/>
                </a:solidFill>
                <a:effectLst>
                  <a:outerShdw blurRad="38100" dist="38100" dir="2700000" algn="tl">
                    <a:srgbClr val="000000">
                      <a:alpha val="43137"/>
                    </a:srgbClr>
                  </a:outerShdw>
                </a:effectLst>
                <a:latin typeface="+mj-lt"/>
              </a:rPr>
              <a:t>we</a:t>
            </a:r>
            <a:r>
              <a:rPr lang="da-DK" sz="2800" dirty="0" smtClean="0">
                <a:solidFill>
                  <a:schemeClr val="accent2"/>
                </a:solidFill>
                <a:effectLst>
                  <a:outerShdw blurRad="38100" dist="38100" dir="2700000" algn="tl">
                    <a:srgbClr val="000000">
                      <a:alpha val="43137"/>
                    </a:srgbClr>
                  </a:outerShdw>
                </a:effectLst>
                <a:latin typeface="+mj-lt"/>
              </a:rPr>
              <a:t> </a:t>
            </a:r>
            <a:r>
              <a:rPr lang="da-DK" sz="2800" dirty="0" err="1" smtClean="0">
                <a:solidFill>
                  <a:schemeClr val="accent2"/>
                </a:solidFill>
                <a:effectLst>
                  <a:outerShdw blurRad="38100" dist="38100" dir="2700000" algn="tl">
                    <a:srgbClr val="000000">
                      <a:alpha val="43137"/>
                    </a:srgbClr>
                  </a:outerShdw>
                </a:effectLst>
                <a:latin typeface="+mj-lt"/>
              </a:rPr>
              <a:t>teach</a:t>
            </a:r>
            <a:r>
              <a:rPr lang="da-DK" sz="2800" dirty="0" smtClean="0">
                <a:solidFill>
                  <a:schemeClr val="accent2"/>
                </a:solidFill>
                <a:effectLst>
                  <a:outerShdw blurRad="38100" dist="38100" dir="2700000" algn="tl">
                    <a:srgbClr val="000000">
                      <a:alpha val="43137"/>
                    </a:srgbClr>
                  </a:outerShdw>
                </a:effectLst>
                <a:latin typeface="+mj-lt"/>
              </a:rPr>
              <a:t> </a:t>
            </a:r>
            <a:r>
              <a:rPr lang="da-DK" sz="2800" dirty="0" err="1" smtClean="0">
                <a:solidFill>
                  <a:schemeClr val="accent2"/>
                </a:solidFill>
                <a:effectLst>
                  <a:outerShdw blurRad="38100" dist="38100" dir="2700000" algn="tl">
                    <a:srgbClr val="000000">
                      <a:alpha val="43137"/>
                    </a:srgbClr>
                  </a:outerShdw>
                </a:effectLst>
                <a:latin typeface="+mj-lt"/>
              </a:rPr>
              <a:t>them</a:t>
            </a:r>
            <a:endParaRPr lang="da-DK" sz="2800" dirty="0">
              <a:solidFill>
                <a:schemeClr val="accent2"/>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383249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diasnumm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da-DK" sz="1000" smtClean="0"/>
              <a:t>Side </a:t>
            </a:r>
            <a:fld id="{7DA94357-9C44-462B-8654-75B35BD0CA2A}" type="slidenum">
              <a:rPr lang="da-DK" sz="1000" smtClean="0"/>
              <a:pPr/>
              <a:t>8</a:t>
            </a:fld>
            <a:r>
              <a:rPr lang="da-DK" sz="1000" smtClean="0"/>
              <a:t> </a:t>
            </a:r>
          </a:p>
        </p:txBody>
      </p:sp>
      <p:sp>
        <p:nvSpPr>
          <p:cNvPr id="8195" name="Pladsholder til dato 2"/>
          <p:cNvSpPr>
            <a:spLocks noGrp="1"/>
          </p:cNvSpPr>
          <p:nvPr>
            <p:ph type="dt" sz="half"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688BC591-DE53-4504-A384-1935805EC3AA}" type="datetime2">
              <a:rPr lang="da-DK" sz="1000" smtClean="0"/>
              <a:pPr/>
              <a:t>torsdag den 23. oktober 14</a:t>
            </a:fld>
            <a:endParaRPr lang="da-DK" sz="1000" smtClean="0"/>
          </a:p>
        </p:txBody>
      </p:sp>
      <p:sp>
        <p:nvSpPr>
          <p:cNvPr id="8196" name="Rectangle 3"/>
          <p:cNvSpPr>
            <a:spLocks noGrp="1" noChangeArrowheads="1"/>
          </p:cNvSpPr>
          <p:nvPr>
            <p:ph type="body" idx="4294967295"/>
          </p:nvPr>
        </p:nvSpPr>
        <p:spPr>
          <a:xfrm>
            <a:off x="449631" y="1988840"/>
            <a:ext cx="7521575" cy="4341812"/>
          </a:xfrm>
          <a:noFill/>
        </p:spPr>
        <p:txBody>
          <a:bodyPr/>
          <a:lstStyle/>
          <a:p>
            <a:pPr marL="0" indent="0">
              <a:lnSpc>
                <a:spcPct val="70000"/>
              </a:lnSpc>
            </a:pPr>
            <a:r>
              <a:rPr lang="en-US" sz="2000" b="1" dirty="0" smtClean="0"/>
              <a:t>Teaching </a:t>
            </a:r>
            <a:r>
              <a:rPr lang="en-US" sz="2000" b="1" dirty="0"/>
              <a:t>through the use of </a:t>
            </a:r>
            <a:r>
              <a:rPr lang="en-US" sz="2000" b="1" dirty="0" smtClean="0"/>
              <a:t>ambassadors</a:t>
            </a:r>
          </a:p>
          <a:p>
            <a:pPr marL="285750" indent="-285750">
              <a:lnSpc>
                <a:spcPct val="70000"/>
              </a:lnSpc>
              <a:buSzPct val="100000"/>
              <a:buFont typeface="Arial" panose="020B0604020202020204" pitchFamily="34" charset="0"/>
              <a:buChar char="•"/>
            </a:pPr>
            <a:r>
              <a:rPr lang="en-US" dirty="0" smtClean="0"/>
              <a:t>Su/counselors</a:t>
            </a:r>
          </a:p>
          <a:p>
            <a:pPr marL="285750" indent="-285750">
              <a:lnSpc>
                <a:spcPct val="70000"/>
              </a:lnSpc>
              <a:buSzPct val="100000"/>
              <a:buFont typeface="Arial" panose="020B0604020202020204" pitchFamily="34" charset="0"/>
              <a:buChar char="•"/>
            </a:pPr>
            <a:r>
              <a:rPr lang="en-US" dirty="0" smtClean="0"/>
              <a:t>Ministry </a:t>
            </a:r>
            <a:r>
              <a:rPr lang="en-US" dirty="0"/>
              <a:t>of Education </a:t>
            </a:r>
            <a:endParaRPr lang="en-US" dirty="0" smtClean="0"/>
          </a:p>
          <a:p>
            <a:pPr marL="285750" indent="-285750">
              <a:lnSpc>
                <a:spcPct val="70000"/>
              </a:lnSpc>
              <a:buSzPct val="100000"/>
              <a:buFont typeface="Arial" panose="020B0604020202020204" pitchFamily="34" charset="0"/>
              <a:buChar char="•"/>
            </a:pPr>
            <a:r>
              <a:rPr lang="en-US" dirty="0" smtClean="0"/>
              <a:t>Teacher associations</a:t>
            </a:r>
          </a:p>
          <a:p>
            <a:pPr marL="0" indent="0">
              <a:lnSpc>
                <a:spcPct val="70000"/>
              </a:lnSpc>
            </a:pPr>
            <a:endParaRPr lang="da-DK" sz="2000" b="1" dirty="0" smtClean="0"/>
          </a:p>
          <a:p>
            <a:pPr marL="0" indent="0">
              <a:lnSpc>
                <a:spcPct val="70000"/>
              </a:lnSpc>
            </a:pPr>
            <a:endParaRPr lang="da-DK" sz="2000" b="1" dirty="0"/>
          </a:p>
          <a:p>
            <a:pPr marL="0" indent="0">
              <a:lnSpc>
                <a:spcPct val="70000"/>
              </a:lnSpc>
            </a:pPr>
            <a:r>
              <a:rPr lang="da-DK" sz="2000" b="1" dirty="0" smtClean="0"/>
              <a:t>Guest </a:t>
            </a:r>
            <a:r>
              <a:rPr lang="en-US" sz="2000" b="1" dirty="0" smtClean="0"/>
              <a:t>teacher</a:t>
            </a:r>
            <a:r>
              <a:rPr lang="da-DK" sz="2000" b="1" dirty="0" smtClean="0"/>
              <a:t> </a:t>
            </a:r>
            <a:r>
              <a:rPr lang="en-US" sz="2000" b="1" dirty="0" smtClean="0"/>
              <a:t>education</a:t>
            </a:r>
            <a:r>
              <a:rPr lang="da-DK" sz="2000" b="1" dirty="0" smtClean="0"/>
              <a:t>/system</a:t>
            </a:r>
          </a:p>
          <a:p>
            <a:pPr marL="285750" indent="-285750">
              <a:lnSpc>
                <a:spcPct val="70000"/>
              </a:lnSpc>
              <a:buSzPct val="100000"/>
              <a:buFont typeface="Arial" panose="020B0604020202020204" pitchFamily="34" charset="0"/>
              <a:buChar char="•"/>
            </a:pPr>
            <a:r>
              <a:rPr lang="da-DK" dirty="0" smtClean="0"/>
              <a:t>Materials </a:t>
            </a:r>
            <a:r>
              <a:rPr lang="da-DK" dirty="0" err="1" smtClean="0"/>
              <a:t>about</a:t>
            </a:r>
            <a:r>
              <a:rPr lang="da-DK" dirty="0" smtClean="0"/>
              <a:t> </a:t>
            </a:r>
            <a:r>
              <a:rPr lang="da-DK" dirty="0" err="1" smtClean="0"/>
              <a:t>welfare</a:t>
            </a:r>
            <a:r>
              <a:rPr lang="da-DK" dirty="0" smtClean="0"/>
              <a:t> </a:t>
            </a:r>
            <a:r>
              <a:rPr lang="da-DK" dirty="0" err="1" smtClean="0"/>
              <a:t>state</a:t>
            </a:r>
            <a:r>
              <a:rPr lang="da-DK" dirty="0" smtClean="0"/>
              <a:t>, </a:t>
            </a:r>
            <a:r>
              <a:rPr lang="da-DK" dirty="0" err="1" smtClean="0"/>
              <a:t>risks</a:t>
            </a:r>
            <a:r>
              <a:rPr lang="da-DK" dirty="0" smtClean="0"/>
              <a:t> of </a:t>
            </a:r>
            <a:r>
              <a:rPr lang="da-DK" dirty="0" err="1" smtClean="0"/>
              <a:t>undeclared</a:t>
            </a:r>
            <a:r>
              <a:rPr lang="da-DK" dirty="0" smtClean="0"/>
              <a:t> </a:t>
            </a:r>
            <a:r>
              <a:rPr lang="da-DK" dirty="0" err="1" smtClean="0"/>
              <a:t>work</a:t>
            </a:r>
            <a:r>
              <a:rPr lang="da-DK" dirty="0" smtClean="0"/>
              <a:t>, </a:t>
            </a:r>
            <a:r>
              <a:rPr lang="da-DK" dirty="0" err="1" smtClean="0"/>
              <a:t>annual</a:t>
            </a:r>
            <a:r>
              <a:rPr lang="da-DK" dirty="0" smtClean="0"/>
              <a:t> </a:t>
            </a:r>
            <a:r>
              <a:rPr lang="da-DK" dirty="0" err="1" smtClean="0"/>
              <a:t>inventory</a:t>
            </a:r>
            <a:r>
              <a:rPr lang="da-DK" dirty="0" smtClean="0"/>
              <a:t> and </a:t>
            </a:r>
            <a:r>
              <a:rPr lang="da-DK" dirty="0" err="1" smtClean="0"/>
              <a:t>preliminary</a:t>
            </a:r>
            <a:r>
              <a:rPr lang="da-DK" dirty="0" smtClean="0"/>
              <a:t> </a:t>
            </a:r>
            <a:r>
              <a:rPr lang="da-DK" dirty="0" err="1" smtClean="0"/>
              <a:t>income</a:t>
            </a:r>
            <a:r>
              <a:rPr lang="da-DK" dirty="0" smtClean="0"/>
              <a:t>.</a:t>
            </a:r>
          </a:p>
          <a:p>
            <a:pPr marL="285750" indent="-285750">
              <a:lnSpc>
                <a:spcPct val="70000"/>
              </a:lnSpc>
              <a:buSzPct val="100000"/>
              <a:buFont typeface="Arial" panose="020B0604020202020204" pitchFamily="34" charset="0"/>
              <a:buChar char="•"/>
            </a:pPr>
            <a:r>
              <a:rPr lang="da-DK" dirty="0" smtClean="0"/>
              <a:t>Videos</a:t>
            </a:r>
          </a:p>
          <a:p>
            <a:pPr marL="285750" indent="-285750">
              <a:lnSpc>
                <a:spcPct val="70000"/>
              </a:lnSpc>
              <a:buSzPct val="100000"/>
              <a:buFont typeface="Arial" panose="020B0604020202020204" pitchFamily="34" charset="0"/>
              <a:buChar char="•"/>
            </a:pPr>
            <a:r>
              <a:rPr lang="da-DK" dirty="0" smtClean="0"/>
              <a:t>Cases</a:t>
            </a:r>
          </a:p>
          <a:p>
            <a:pPr marL="646112" lvl="1" indent="-285750">
              <a:lnSpc>
                <a:spcPct val="70000"/>
              </a:lnSpc>
              <a:buFont typeface="Arial" panose="020B0604020202020204" pitchFamily="34" charset="0"/>
              <a:buChar char="•"/>
            </a:pPr>
            <a:endParaRPr lang="da-DK" sz="1600" dirty="0" smtClean="0"/>
          </a:p>
          <a:p>
            <a:pPr marL="646112" lvl="1" indent="-285750">
              <a:lnSpc>
                <a:spcPct val="70000"/>
              </a:lnSpc>
              <a:buFont typeface="Arial" panose="020B0604020202020204" pitchFamily="34" charset="0"/>
              <a:buChar char="•"/>
            </a:pPr>
            <a:endParaRPr lang="da-DK" sz="1600" dirty="0"/>
          </a:p>
          <a:p>
            <a:pPr marL="285750" indent="-285750" eaLnBrk="1" hangingPunct="1">
              <a:lnSpc>
                <a:spcPct val="70000"/>
              </a:lnSpc>
              <a:buFont typeface="Arial" panose="020B0604020202020204" pitchFamily="34" charset="0"/>
              <a:buChar char="•"/>
            </a:pPr>
            <a:endParaRPr lang="da-DK" sz="1700" b="1" dirty="0" smtClean="0">
              <a:solidFill>
                <a:schemeClr val="accent4"/>
              </a:solidFill>
            </a:endParaRPr>
          </a:p>
          <a:p>
            <a:pPr marL="285750" indent="-285750" eaLnBrk="1" hangingPunct="1">
              <a:lnSpc>
                <a:spcPct val="70000"/>
              </a:lnSpc>
              <a:buFont typeface="Arial" panose="020B0604020202020204" pitchFamily="34" charset="0"/>
              <a:buChar char="•"/>
            </a:pPr>
            <a:endParaRPr lang="da-DK" sz="1700" b="1" dirty="0">
              <a:solidFill>
                <a:schemeClr val="tx2"/>
              </a:solidFill>
            </a:endParaRPr>
          </a:p>
          <a:p>
            <a:pPr marL="285750" indent="-285750" eaLnBrk="1" hangingPunct="1">
              <a:lnSpc>
                <a:spcPct val="70000"/>
              </a:lnSpc>
              <a:buFont typeface="Arial" panose="020B0604020202020204" pitchFamily="34" charset="0"/>
              <a:buChar char="•"/>
            </a:pPr>
            <a:endParaRPr lang="da-DK" sz="1700" b="1" dirty="0" smtClean="0">
              <a:solidFill>
                <a:schemeClr val="tx2"/>
              </a:solidFill>
            </a:endParaRPr>
          </a:p>
          <a:p>
            <a:pPr marL="285750" indent="-285750" eaLnBrk="1" hangingPunct="1">
              <a:lnSpc>
                <a:spcPct val="70000"/>
              </a:lnSpc>
              <a:buFont typeface="Arial" panose="020B0604020202020204" pitchFamily="34" charset="0"/>
              <a:buChar char="•"/>
            </a:pPr>
            <a:endParaRPr lang="da-DK" sz="1700" b="1" dirty="0">
              <a:solidFill>
                <a:schemeClr val="tx2"/>
              </a:solidFill>
            </a:endParaRPr>
          </a:p>
          <a:p>
            <a:pPr marL="285750" indent="-285750" eaLnBrk="1" hangingPunct="1">
              <a:lnSpc>
                <a:spcPct val="70000"/>
              </a:lnSpc>
              <a:buFont typeface="Arial" panose="020B0604020202020204" pitchFamily="34" charset="0"/>
              <a:buChar char="•"/>
            </a:pPr>
            <a:endParaRPr lang="da-DK" sz="1700" b="1" dirty="0" smtClean="0">
              <a:solidFill>
                <a:schemeClr val="tx2"/>
              </a:solidFill>
            </a:endParaRPr>
          </a:p>
          <a:p>
            <a:pPr marL="0" indent="0" eaLnBrk="1" hangingPunct="1">
              <a:lnSpc>
                <a:spcPct val="70000"/>
              </a:lnSpc>
            </a:pPr>
            <a:endParaRPr lang="da-DK" sz="1700" dirty="0">
              <a:solidFill>
                <a:schemeClr val="tx2"/>
              </a:solidFill>
            </a:endParaRPr>
          </a:p>
          <a:p>
            <a:pPr marL="0" indent="0" eaLnBrk="1" hangingPunct="1">
              <a:lnSpc>
                <a:spcPct val="70000"/>
              </a:lnSpc>
            </a:pPr>
            <a:endParaRPr lang="da-DK" b="1" dirty="0" smtClean="0">
              <a:solidFill>
                <a:schemeClr val="tx2"/>
              </a:solidFill>
            </a:endParaRPr>
          </a:p>
          <a:p>
            <a:pPr marL="0" indent="0" eaLnBrk="1" hangingPunct="1">
              <a:lnSpc>
                <a:spcPct val="70000"/>
              </a:lnSpc>
            </a:pPr>
            <a:endParaRPr lang="da-DK" b="1" dirty="0" smtClean="0">
              <a:solidFill>
                <a:schemeClr val="tx2"/>
              </a:solidFill>
            </a:endParaRPr>
          </a:p>
        </p:txBody>
      </p:sp>
      <p:sp>
        <p:nvSpPr>
          <p:cNvPr id="8197" name="Rectangle 14"/>
          <p:cNvSpPr>
            <a:spLocks noChangeArrowheads="1"/>
          </p:cNvSpPr>
          <p:nvPr/>
        </p:nvSpPr>
        <p:spPr bwMode="auto">
          <a:xfrm>
            <a:off x="457200" y="1066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defRPr/>
            </a:pPr>
            <a:r>
              <a:rPr lang="da-DK" sz="2800" dirty="0" smtClean="0">
                <a:solidFill>
                  <a:schemeClr val="accent2"/>
                </a:solidFill>
                <a:effectLst>
                  <a:outerShdw blurRad="38100" dist="38100" dir="2700000" algn="tl">
                    <a:srgbClr val="000000">
                      <a:alpha val="43137"/>
                    </a:srgbClr>
                  </a:outerShdw>
                </a:effectLst>
                <a:latin typeface="+mj-lt"/>
              </a:rPr>
              <a:t>How </a:t>
            </a:r>
            <a:r>
              <a:rPr lang="da-DK" sz="2800" dirty="0" err="1" smtClean="0">
                <a:solidFill>
                  <a:schemeClr val="accent2"/>
                </a:solidFill>
                <a:effectLst>
                  <a:outerShdw blurRad="38100" dist="38100" dir="2700000" algn="tl">
                    <a:srgbClr val="000000">
                      <a:alpha val="43137"/>
                    </a:srgbClr>
                  </a:outerShdw>
                </a:effectLst>
                <a:latin typeface="+mj-lt"/>
              </a:rPr>
              <a:t>we</a:t>
            </a:r>
            <a:r>
              <a:rPr lang="da-DK" sz="2800" dirty="0" smtClean="0">
                <a:solidFill>
                  <a:schemeClr val="accent2"/>
                </a:solidFill>
                <a:effectLst>
                  <a:outerShdw blurRad="38100" dist="38100" dir="2700000" algn="tl">
                    <a:srgbClr val="000000">
                      <a:alpha val="43137"/>
                    </a:srgbClr>
                  </a:outerShdw>
                </a:effectLst>
                <a:latin typeface="+mj-lt"/>
              </a:rPr>
              <a:t> </a:t>
            </a:r>
            <a:r>
              <a:rPr lang="da-DK" sz="2800" dirty="0" err="1" smtClean="0">
                <a:solidFill>
                  <a:schemeClr val="accent2"/>
                </a:solidFill>
                <a:effectLst>
                  <a:outerShdw blurRad="38100" dist="38100" dir="2700000" algn="tl">
                    <a:srgbClr val="000000">
                      <a:alpha val="43137"/>
                    </a:srgbClr>
                  </a:outerShdw>
                </a:effectLst>
                <a:latin typeface="+mj-lt"/>
              </a:rPr>
              <a:t>teach</a:t>
            </a:r>
            <a:r>
              <a:rPr lang="da-DK" sz="2800" dirty="0" smtClean="0">
                <a:solidFill>
                  <a:schemeClr val="accent2"/>
                </a:solidFill>
                <a:effectLst>
                  <a:outerShdw blurRad="38100" dist="38100" dir="2700000" algn="tl">
                    <a:srgbClr val="000000">
                      <a:alpha val="43137"/>
                    </a:srgbClr>
                  </a:outerShdw>
                </a:effectLst>
                <a:latin typeface="+mj-lt"/>
              </a:rPr>
              <a:t> </a:t>
            </a:r>
            <a:r>
              <a:rPr lang="da-DK" sz="2800" dirty="0" err="1" smtClean="0">
                <a:solidFill>
                  <a:schemeClr val="accent2"/>
                </a:solidFill>
                <a:effectLst>
                  <a:outerShdw blurRad="38100" dist="38100" dir="2700000" algn="tl">
                    <a:srgbClr val="000000">
                      <a:alpha val="43137"/>
                    </a:srgbClr>
                  </a:outerShdw>
                </a:effectLst>
                <a:latin typeface="+mj-lt"/>
              </a:rPr>
              <a:t>them</a:t>
            </a:r>
            <a:r>
              <a:rPr lang="da-DK" sz="2800" dirty="0" smtClean="0">
                <a:solidFill>
                  <a:schemeClr val="accent2"/>
                </a:solidFill>
                <a:effectLst>
                  <a:outerShdw blurRad="38100" dist="38100" dir="2700000" algn="tl">
                    <a:srgbClr val="000000">
                      <a:alpha val="43137"/>
                    </a:srgbClr>
                  </a:outerShdw>
                </a:effectLst>
                <a:latin typeface="+mj-lt"/>
              </a:rPr>
              <a:t> (</a:t>
            </a:r>
            <a:r>
              <a:rPr lang="da-DK" sz="2800" dirty="0" err="1" smtClean="0">
                <a:solidFill>
                  <a:schemeClr val="accent2"/>
                </a:solidFill>
                <a:effectLst>
                  <a:outerShdw blurRad="38100" dist="38100" dir="2700000" algn="tl">
                    <a:srgbClr val="000000">
                      <a:alpha val="43137"/>
                    </a:srgbClr>
                  </a:outerShdw>
                </a:effectLst>
                <a:latin typeface="+mj-lt"/>
              </a:rPr>
              <a:t>continued</a:t>
            </a:r>
            <a:r>
              <a:rPr lang="da-DK" sz="2800" dirty="0" smtClean="0">
                <a:solidFill>
                  <a:schemeClr val="accent2"/>
                </a:solidFill>
                <a:effectLst>
                  <a:outerShdw blurRad="38100" dist="38100" dir="2700000" algn="tl">
                    <a:srgbClr val="000000">
                      <a:alpha val="43137"/>
                    </a:srgbClr>
                  </a:outerShdw>
                </a:effectLst>
                <a:latin typeface="+mj-lt"/>
              </a:rPr>
              <a:t>)</a:t>
            </a:r>
            <a:endParaRPr lang="da-DK" sz="2800" dirty="0">
              <a:solidFill>
                <a:schemeClr val="accent2"/>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08685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r>
              <a:rPr lang="da-DK" smtClean="0"/>
              <a:t>Side </a:t>
            </a:r>
            <a:fld id="{614D4F68-3365-4EA8-A535-518EA7C8A320}" type="slidenum">
              <a:rPr lang="da-DK" smtClean="0"/>
              <a:pPr/>
              <a:t>9</a:t>
            </a:fld>
            <a:r>
              <a:rPr lang="da-DK" smtClean="0"/>
              <a:t> </a:t>
            </a:r>
            <a:endParaRPr lang="da-DK"/>
          </a:p>
        </p:txBody>
      </p:sp>
      <p:sp>
        <p:nvSpPr>
          <p:cNvPr id="3" name="Pladsholder til dato 2"/>
          <p:cNvSpPr>
            <a:spLocks noGrp="1"/>
          </p:cNvSpPr>
          <p:nvPr>
            <p:ph type="dt" sz="half" idx="11"/>
          </p:nvPr>
        </p:nvSpPr>
        <p:spPr/>
        <p:txBody>
          <a:bodyPr/>
          <a:lstStyle/>
          <a:p>
            <a:fld id="{CA32A1BD-4636-413C-99A2-A2301EA29A48}" type="datetime2">
              <a:rPr lang="da-DK" smtClean="0"/>
              <a:pPr/>
              <a:t>torsdag den 23. oktober 14</a:t>
            </a:fld>
            <a:endParaRPr lang="da-DK"/>
          </a:p>
        </p:txBody>
      </p:sp>
      <p:sp>
        <p:nvSpPr>
          <p:cNvPr id="4" name="Rektangel 3"/>
          <p:cNvSpPr/>
          <p:nvPr/>
        </p:nvSpPr>
        <p:spPr>
          <a:xfrm>
            <a:off x="539552" y="-38551664"/>
            <a:ext cx="6858000" cy="16712267"/>
          </a:xfrm>
          <a:prstGeom prst="rect">
            <a:avLst/>
          </a:prstGeom>
        </p:spPr>
        <p:txBody>
          <a:bodyPr wrap="square">
            <a:spAutoFit/>
          </a:bodyPr>
          <a:lstStyle/>
          <a:p>
            <a:pPr fontAlgn="t"/>
            <a:r>
              <a:rPr lang="da-DK" dirty="0" err="1"/>
              <a:t>Dear</a:t>
            </a:r>
            <a:r>
              <a:rPr lang="da-DK" dirty="0"/>
              <a:t> </a:t>
            </a:r>
            <a:r>
              <a:rPr lang="da-DK" dirty="0" err="1"/>
              <a:t>Borja</a:t>
            </a:r>
            <a:r>
              <a:rPr lang="da-DK" dirty="0"/>
              <a:t> </a:t>
            </a:r>
          </a:p>
          <a:p>
            <a:pPr fontAlgn="t"/>
            <a:r>
              <a:rPr lang="da-DK" dirty="0"/>
              <a:t/>
            </a:r>
            <a:br>
              <a:rPr lang="da-DK" dirty="0"/>
            </a:br>
            <a:r>
              <a:rPr lang="da-DK" sz="1800" dirty="0"/>
              <a:t>I am </a:t>
            </a:r>
            <a:r>
              <a:rPr lang="da-DK" sz="1800" dirty="0" err="1"/>
              <a:t>responsible</a:t>
            </a:r>
            <a:r>
              <a:rPr lang="da-DK" sz="1800" dirty="0"/>
              <a:t> for </a:t>
            </a:r>
            <a:r>
              <a:rPr lang="da-DK" sz="1800" dirty="0" err="1"/>
              <a:t>tax</a:t>
            </a:r>
            <a:r>
              <a:rPr lang="da-DK" sz="1800" dirty="0"/>
              <a:t> </a:t>
            </a:r>
            <a:r>
              <a:rPr lang="da-DK" sz="1800" dirty="0" err="1"/>
              <a:t>education</a:t>
            </a:r>
            <a:r>
              <a:rPr lang="da-DK" sz="1800" dirty="0"/>
              <a:t> af </a:t>
            </a:r>
            <a:r>
              <a:rPr lang="da-DK" sz="1800" dirty="0" err="1"/>
              <a:t>young</a:t>
            </a:r>
            <a:r>
              <a:rPr lang="da-DK" sz="1800" dirty="0"/>
              <a:t> </a:t>
            </a:r>
            <a:r>
              <a:rPr lang="da-DK" sz="1800" dirty="0" err="1"/>
              <a:t>people</a:t>
            </a:r>
            <a:r>
              <a:rPr lang="da-DK" sz="1800" dirty="0"/>
              <a:t> in Denmark. </a:t>
            </a:r>
            <a:br>
              <a:rPr lang="da-DK" sz="1800" dirty="0"/>
            </a:br>
            <a:r>
              <a:rPr lang="da-DK" sz="1800" dirty="0" err="1"/>
              <a:t>We</a:t>
            </a:r>
            <a:r>
              <a:rPr lang="da-DK" sz="1800" dirty="0"/>
              <a:t> have </a:t>
            </a:r>
            <a:r>
              <a:rPr lang="da-DK" sz="1800" dirty="0" err="1"/>
              <a:t>spent</a:t>
            </a:r>
            <a:r>
              <a:rPr lang="da-DK" sz="1800" dirty="0"/>
              <a:t> </a:t>
            </a:r>
            <a:r>
              <a:rPr lang="da-DK" sz="1800" dirty="0" err="1"/>
              <a:t>years</a:t>
            </a:r>
            <a:r>
              <a:rPr lang="da-DK" sz="1800" dirty="0"/>
              <a:t> made ​​</a:t>
            </a:r>
            <a:r>
              <a:rPr lang="da-DK" sz="1800" dirty="0" err="1"/>
              <a:t>some</a:t>
            </a:r>
            <a:r>
              <a:rPr lang="da-DK" sz="1800" dirty="0"/>
              <a:t> steps </a:t>
            </a:r>
            <a:r>
              <a:rPr lang="da-DK" sz="1800" dirty="0" err="1"/>
              <a:t>towards</a:t>
            </a:r>
            <a:r>
              <a:rPr lang="da-DK" sz="1800" dirty="0"/>
              <a:t> </a:t>
            </a:r>
            <a:r>
              <a:rPr lang="da-DK" sz="1800" dirty="0" err="1"/>
              <a:t>young</a:t>
            </a:r>
            <a:r>
              <a:rPr lang="da-DK" sz="1800" dirty="0"/>
              <a:t> </a:t>
            </a:r>
            <a:r>
              <a:rPr lang="da-DK" sz="1800" dirty="0" err="1"/>
              <a:t>people</a:t>
            </a:r>
            <a:r>
              <a:rPr lang="da-DK" sz="1800" dirty="0"/>
              <a:t>. </a:t>
            </a:r>
            <a:br>
              <a:rPr lang="da-DK" sz="1800" dirty="0"/>
            </a:br>
            <a:r>
              <a:rPr lang="da-DK" sz="1800" dirty="0"/>
              <a:t>In the </a:t>
            </a:r>
            <a:r>
              <a:rPr lang="da-DK" sz="1800" dirty="0" err="1"/>
              <a:t>primary</a:t>
            </a:r>
            <a:r>
              <a:rPr lang="da-DK" sz="1800" dirty="0"/>
              <a:t> School, at business </a:t>
            </a:r>
            <a:r>
              <a:rPr lang="da-DK" sz="1800" dirty="0" err="1"/>
              <a:t>schools</a:t>
            </a:r>
            <a:r>
              <a:rPr lang="da-DK" sz="1800" dirty="0"/>
              <a:t>, colleges, at </a:t>
            </a:r>
            <a:r>
              <a:rPr lang="da-DK" sz="1800" dirty="0" err="1"/>
              <a:t>universities</a:t>
            </a:r>
            <a:r>
              <a:rPr lang="da-DK" sz="1800" dirty="0"/>
              <a:t> etc. </a:t>
            </a:r>
            <a:r>
              <a:rPr lang="da-DK" sz="1800" dirty="0" err="1"/>
              <a:t>Finally</a:t>
            </a:r>
            <a:r>
              <a:rPr lang="da-DK" sz="1800" dirty="0"/>
              <a:t>, </a:t>
            </a:r>
            <a:r>
              <a:rPr lang="da-DK" sz="1800" dirty="0" err="1"/>
              <a:t>we</a:t>
            </a:r>
            <a:r>
              <a:rPr lang="da-DK" sz="1800" dirty="0"/>
              <a:t> have </a:t>
            </a:r>
            <a:r>
              <a:rPr lang="da-DK" sz="1800" dirty="0" err="1"/>
              <a:t>participated</a:t>
            </a:r>
            <a:r>
              <a:rPr lang="da-DK" sz="1800" dirty="0"/>
              <a:t> in events </a:t>
            </a:r>
            <a:r>
              <a:rPr lang="da-DK" sz="1800" dirty="0" err="1"/>
              <a:t>where</a:t>
            </a:r>
            <a:r>
              <a:rPr lang="da-DK" sz="1800" dirty="0"/>
              <a:t> </a:t>
            </a:r>
            <a:r>
              <a:rPr lang="da-DK" sz="1800" dirty="0" err="1"/>
              <a:t>young</a:t>
            </a:r>
            <a:r>
              <a:rPr lang="da-DK" sz="1800" dirty="0"/>
              <a:t> </a:t>
            </a:r>
            <a:r>
              <a:rPr lang="da-DK" sz="1800" dirty="0" err="1"/>
              <a:t>people</a:t>
            </a:r>
            <a:r>
              <a:rPr lang="da-DK" sz="1800" dirty="0"/>
              <a:t>, </a:t>
            </a:r>
            <a:r>
              <a:rPr lang="da-DK" sz="1800" dirty="0" err="1"/>
              <a:t>who</a:t>
            </a:r>
            <a:r>
              <a:rPr lang="da-DK" sz="1800" dirty="0"/>
              <a:t> </a:t>
            </a:r>
            <a:r>
              <a:rPr lang="da-DK" sz="1800" dirty="0" err="1"/>
              <a:t>come</a:t>
            </a:r>
            <a:r>
              <a:rPr lang="da-DK" sz="1800" dirty="0"/>
              <a:t> to Denmark to </a:t>
            </a:r>
            <a:r>
              <a:rPr lang="da-DK" sz="1800" dirty="0" err="1"/>
              <a:t>study</a:t>
            </a:r>
            <a:r>
              <a:rPr lang="da-DK" sz="1800" dirty="0"/>
              <a:t>, </a:t>
            </a:r>
            <a:r>
              <a:rPr lang="da-DK" sz="1800" dirty="0" err="1"/>
              <a:t>can</a:t>
            </a:r>
            <a:r>
              <a:rPr lang="da-DK" sz="1800" dirty="0"/>
              <a:t> </a:t>
            </a:r>
            <a:r>
              <a:rPr lang="da-DK" sz="1800" dirty="0" err="1"/>
              <a:t>come</a:t>
            </a:r>
            <a:r>
              <a:rPr lang="da-DK" sz="1800" dirty="0"/>
              <a:t> and ask </a:t>
            </a:r>
            <a:r>
              <a:rPr lang="da-DK" sz="1800" dirty="0" err="1"/>
              <a:t>questions</a:t>
            </a:r>
            <a:r>
              <a:rPr lang="da-DK" sz="1800" dirty="0"/>
              <a:t>, so </a:t>
            </a:r>
            <a:r>
              <a:rPr lang="da-DK" sz="1800" dirty="0" err="1"/>
              <a:t>they</a:t>
            </a:r>
            <a:r>
              <a:rPr lang="da-DK" sz="1800" dirty="0"/>
              <a:t> do not end up with a </a:t>
            </a:r>
            <a:r>
              <a:rPr lang="da-DK" sz="1800" dirty="0" err="1"/>
              <a:t>tax</a:t>
            </a:r>
            <a:r>
              <a:rPr lang="da-DK" sz="1800" dirty="0"/>
              <a:t> </a:t>
            </a:r>
            <a:r>
              <a:rPr lang="da-DK" sz="1800" dirty="0" err="1"/>
              <a:t>underpayment</a:t>
            </a:r>
            <a:r>
              <a:rPr lang="da-DK" sz="1800" dirty="0"/>
              <a:t>. </a:t>
            </a:r>
            <a:br>
              <a:rPr lang="da-DK" sz="1800" dirty="0"/>
            </a:br>
            <a:r>
              <a:rPr lang="da-DK" sz="1800" dirty="0"/>
              <a:t/>
            </a:r>
            <a:br>
              <a:rPr lang="da-DK" sz="1800" dirty="0"/>
            </a:br>
            <a:r>
              <a:rPr lang="da-DK" sz="1800" dirty="0" err="1"/>
              <a:t>We</a:t>
            </a:r>
            <a:r>
              <a:rPr lang="da-DK" sz="1800" dirty="0"/>
              <a:t> go to </a:t>
            </a:r>
            <a:r>
              <a:rPr lang="da-DK" sz="1800" dirty="0" err="1"/>
              <a:t>schools</a:t>
            </a:r>
            <a:r>
              <a:rPr lang="da-DK" sz="1800" dirty="0"/>
              <a:t> and </a:t>
            </a:r>
            <a:r>
              <a:rPr lang="da-DK" sz="1800" dirty="0" err="1"/>
              <a:t>teach</a:t>
            </a:r>
            <a:r>
              <a:rPr lang="da-DK" sz="1800" dirty="0"/>
              <a:t> the </a:t>
            </a:r>
            <a:r>
              <a:rPr lang="da-DK" sz="1800" dirty="0" err="1"/>
              <a:t>young</a:t>
            </a:r>
            <a:r>
              <a:rPr lang="da-DK" sz="1800" dirty="0"/>
              <a:t> people- </a:t>
            </a:r>
            <a:r>
              <a:rPr lang="da-DK" sz="1800" dirty="0" err="1"/>
              <a:t>sometimes</a:t>
            </a:r>
            <a:r>
              <a:rPr lang="da-DK" sz="1800" dirty="0"/>
              <a:t> </a:t>
            </a:r>
            <a:r>
              <a:rPr lang="da-DK" sz="1800" dirty="0" err="1"/>
              <a:t>it's</a:t>
            </a:r>
            <a:r>
              <a:rPr lang="da-DK" sz="1800" dirty="0"/>
              <a:t> in </a:t>
            </a:r>
            <a:r>
              <a:rPr lang="da-DK" sz="1800" dirty="0" err="1"/>
              <a:t>classrooms</a:t>
            </a:r>
            <a:r>
              <a:rPr lang="da-DK" sz="1800" dirty="0"/>
              <a:t>, </a:t>
            </a:r>
            <a:r>
              <a:rPr lang="da-DK" sz="1800" dirty="0" err="1"/>
              <a:t>sometimes</a:t>
            </a:r>
            <a:r>
              <a:rPr lang="da-DK" sz="1800" dirty="0"/>
              <a:t> large meetings and </a:t>
            </a:r>
            <a:r>
              <a:rPr lang="da-DK" sz="1800" dirty="0" err="1"/>
              <a:t>other</a:t>
            </a:r>
            <a:r>
              <a:rPr lang="da-DK" sz="1800" dirty="0"/>
              <a:t> times it is a </a:t>
            </a:r>
            <a:r>
              <a:rPr lang="da-DK" sz="1800" dirty="0" err="1"/>
              <a:t>little</a:t>
            </a:r>
            <a:r>
              <a:rPr lang="da-DK" sz="1800" dirty="0"/>
              <a:t> </a:t>
            </a:r>
            <a:r>
              <a:rPr lang="da-DK" sz="1800" dirty="0" err="1"/>
              <a:t>presentation</a:t>
            </a:r>
            <a:r>
              <a:rPr lang="da-DK" sz="1800" dirty="0"/>
              <a:t> at morning </a:t>
            </a:r>
            <a:r>
              <a:rPr lang="da-DK" sz="1800" dirty="0" err="1"/>
              <a:t>assembly</a:t>
            </a:r>
            <a:r>
              <a:rPr lang="da-DK" sz="1800" dirty="0"/>
              <a:t> and </a:t>
            </a:r>
            <a:r>
              <a:rPr lang="da-DK" sz="1800" dirty="0" err="1"/>
              <a:t>subsequent</a:t>
            </a:r>
            <a:r>
              <a:rPr lang="da-DK" sz="1800" dirty="0"/>
              <a:t> cafe meetings </a:t>
            </a:r>
            <a:r>
              <a:rPr lang="da-DK" sz="1800" dirty="0" err="1"/>
              <a:t>where</a:t>
            </a:r>
            <a:r>
              <a:rPr lang="da-DK" sz="1800" dirty="0"/>
              <a:t> </a:t>
            </a:r>
            <a:r>
              <a:rPr lang="da-DK" sz="1800" dirty="0" err="1"/>
              <a:t>young</a:t>
            </a:r>
            <a:r>
              <a:rPr lang="da-DK" sz="1800" dirty="0"/>
              <a:t> </a:t>
            </a:r>
            <a:r>
              <a:rPr lang="da-DK" sz="1800" dirty="0" err="1"/>
              <a:t>people</a:t>
            </a:r>
            <a:r>
              <a:rPr lang="da-DK" sz="1800" dirty="0"/>
              <a:t> </a:t>
            </a:r>
            <a:r>
              <a:rPr lang="da-DK" sz="1800" dirty="0" err="1"/>
              <a:t>can</a:t>
            </a:r>
            <a:r>
              <a:rPr lang="da-DK" sz="1800" dirty="0"/>
              <a:t> </a:t>
            </a:r>
            <a:r>
              <a:rPr lang="da-DK" sz="1800" dirty="0" err="1"/>
              <a:t>come</a:t>
            </a:r>
            <a:r>
              <a:rPr lang="da-DK" sz="1800" dirty="0"/>
              <a:t> and ask </a:t>
            </a:r>
            <a:r>
              <a:rPr lang="da-DK" sz="1800" dirty="0" err="1"/>
              <a:t>questions</a:t>
            </a:r>
            <a:r>
              <a:rPr lang="da-DK" sz="1800" dirty="0"/>
              <a:t> of </a:t>
            </a:r>
            <a:r>
              <a:rPr lang="da-DK" sz="1800" dirty="0" err="1"/>
              <a:t>their</a:t>
            </a:r>
            <a:r>
              <a:rPr lang="da-DK" sz="1800" dirty="0"/>
              <a:t> </a:t>
            </a:r>
            <a:r>
              <a:rPr lang="da-DK" sz="1800" dirty="0" err="1"/>
              <a:t>taxes</a:t>
            </a:r>
            <a:r>
              <a:rPr lang="da-DK" sz="1800" dirty="0"/>
              <a:t>. </a:t>
            </a:r>
          </a:p>
          <a:p>
            <a:pPr fontAlgn="t"/>
            <a:r>
              <a:rPr lang="da-DK" sz="1800" dirty="0"/>
              <a:t>The </a:t>
            </a:r>
            <a:r>
              <a:rPr lang="da-DK" sz="1800" dirty="0" err="1"/>
              <a:t>main</a:t>
            </a:r>
            <a:r>
              <a:rPr lang="da-DK" sz="1800" dirty="0"/>
              <a:t> </a:t>
            </a:r>
            <a:r>
              <a:rPr lang="da-DK" sz="1800" dirty="0" err="1"/>
              <a:t>topics</a:t>
            </a:r>
            <a:r>
              <a:rPr lang="da-DK" sz="1800" dirty="0"/>
              <a:t> </a:t>
            </a:r>
            <a:r>
              <a:rPr lang="da-DK" sz="1800" dirty="0" err="1"/>
              <a:t>are</a:t>
            </a:r>
            <a:r>
              <a:rPr lang="da-DK" sz="1800" dirty="0"/>
              <a:t> as </a:t>
            </a:r>
            <a:r>
              <a:rPr lang="da-DK" sz="1800" dirty="0" err="1"/>
              <a:t>follows</a:t>
            </a:r>
            <a:r>
              <a:rPr lang="da-DK" sz="1800" dirty="0"/>
              <a:t>: </a:t>
            </a:r>
            <a:br>
              <a:rPr lang="da-DK" sz="1800" dirty="0"/>
            </a:br>
            <a:r>
              <a:rPr lang="da-DK" sz="1800" dirty="0"/>
              <a:t>• </a:t>
            </a:r>
            <a:r>
              <a:rPr lang="da-DK" sz="1800" dirty="0" err="1"/>
              <a:t>Why</a:t>
            </a:r>
            <a:r>
              <a:rPr lang="da-DK" sz="1800" dirty="0"/>
              <a:t> do </a:t>
            </a:r>
            <a:r>
              <a:rPr lang="da-DK" sz="1800" dirty="0" err="1"/>
              <a:t>you</a:t>
            </a:r>
            <a:r>
              <a:rPr lang="da-DK" sz="1800" dirty="0"/>
              <a:t> </a:t>
            </a:r>
            <a:r>
              <a:rPr lang="da-DK" sz="1800" dirty="0" err="1"/>
              <a:t>pay</a:t>
            </a:r>
            <a:r>
              <a:rPr lang="da-DK" sz="1800" dirty="0"/>
              <a:t> </a:t>
            </a:r>
            <a:r>
              <a:rPr lang="da-DK" sz="1800" dirty="0" err="1"/>
              <a:t>tax</a:t>
            </a:r>
            <a:r>
              <a:rPr lang="da-DK" sz="1800" dirty="0"/>
              <a:t> </a:t>
            </a:r>
            <a:br>
              <a:rPr lang="da-DK" sz="1800" dirty="0"/>
            </a:br>
            <a:r>
              <a:rPr lang="da-DK" sz="1800" dirty="0"/>
              <a:t>• The Danish </a:t>
            </a:r>
            <a:r>
              <a:rPr lang="da-DK" sz="1800" dirty="0" err="1"/>
              <a:t>welfare</a:t>
            </a:r>
            <a:r>
              <a:rPr lang="da-DK" sz="1800" dirty="0"/>
              <a:t> </a:t>
            </a:r>
            <a:r>
              <a:rPr lang="da-DK" sz="1800" dirty="0" err="1"/>
              <a:t>state</a:t>
            </a:r>
            <a:r>
              <a:rPr lang="da-DK" sz="1800" dirty="0"/>
              <a:t> </a:t>
            </a:r>
            <a:br>
              <a:rPr lang="da-DK" sz="1800" dirty="0"/>
            </a:br>
            <a:r>
              <a:rPr lang="da-DK" sz="1800" dirty="0"/>
              <a:t>• </a:t>
            </a:r>
            <a:r>
              <a:rPr lang="da-DK" sz="1800" dirty="0" err="1"/>
              <a:t>What</a:t>
            </a:r>
            <a:r>
              <a:rPr lang="da-DK" sz="1800" dirty="0"/>
              <a:t> is the </a:t>
            </a:r>
            <a:r>
              <a:rPr lang="da-DK" sz="1800" dirty="0" err="1"/>
              <a:t>tax</a:t>
            </a:r>
            <a:r>
              <a:rPr lang="da-DK" sz="1800" dirty="0"/>
              <a:t> </a:t>
            </a:r>
            <a:r>
              <a:rPr lang="da-DK" sz="1800" dirty="0" err="1"/>
              <a:t>money</a:t>
            </a:r>
            <a:r>
              <a:rPr lang="da-DK" sz="1800" dirty="0"/>
              <a:t> </a:t>
            </a:r>
            <a:r>
              <a:rPr lang="da-DK" sz="1800" dirty="0" err="1"/>
              <a:t>used</a:t>
            </a:r>
            <a:r>
              <a:rPr lang="da-DK" sz="1800" dirty="0"/>
              <a:t> for </a:t>
            </a:r>
            <a:br>
              <a:rPr lang="da-DK" sz="1800" dirty="0"/>
            </a:br>
            <a:r>
              <a:rPr lang="da-DK" sz="1800" dirty="0"/>
              <a:t>• </a:t>
            </a:r>
            <a:r>
              <a:rPr lang="da-DK" sz="1800" dirty="0" err="1"/>
              <a:t>Moonlighting</a:t>
            </a:r>
            <a:r>
              <a:rPr lang="da-DK" sz="1800" dirty="0"/>
              <a:t>/</a:t>
            </a:r>
            <a:r>
              <a:rPr lang="da-DK" sz="1800" dirty="0" err="1"/>
              <a:t>undeclared</a:t>
            </a:r>
            <a:r>
              <a:rPr lang="da-DK" sz="1800" dirty="0"/>
              <a:t> </a:t>
            </a:r>
            <a:r>
              <a:rPr lang="da-DK" sz="1800" dirty="0" err="1"/>
              <a:t>work</a:t>
            </a:r>
            <a:r>
              <a:rPr lang="da-DK" sz="1800" dirty="0"/>
              <a:t> </a:t>
            </a:r>
            <a:br>
              <a:rPr lang="da-DK" sz="1800" dirty="0"/>
            </a:br>
            <a:r>
              <a:rPr lang="da-DK" sz="1800" dirty="0"/>
              <a:t>• How to </a:t>
            </a:r>
            <a:r>
              <a:rPr lang="da-DK" sz="1800" dirty="0" err="1"/>
              <a:t>avoid</a:t>
            </a:r>
            <a:r>
              <a:rPr lang="da-DK" sz="1800" dirty="0"/>
              <a:t> </a:t>
            </a:r>
            <a:r>
              <a:rPr lang="da-DK" sz="1800" dirty="0" err="1"/>
              <a:t>tax</a:t>
            </a:r>
            <a:r>
              <a:rPr lang="da-DK" sz="1800" dirty="0"/>
              <a:t> </a:t>
            </a:r>
            <a:r>
              <a:rPr lang="da-DK" sz="1800" dirty="0" err="1"/>
              <a:t>underpayment</a:t>
            </a:r>
            <a:r>
              <a:rPr lang="da-DK" sz="1800" dirty="0"/>
              <a:t> </a:t>
            </a:r>
            <a:br>
              <a:rPr lang="da-DK" sz="1800" dirty="0"/>
            </a:br>
            <a:r>
              <a:rPr lang="da-DK" sz="1800" dirty="0"/>
              <a:t>• SU and </a:t>
            </a:r>
            <a:r>
              <a:rPr lang="da-DK" sz="1800" dirty="0" err="1"/>
              <a:t>after-school</a:t>
            </a:r>
            <a:r>
              <a:rPr lang="da-DK" sz="1800" dirty="0"/>
              <a:t> job</a:t>
            </a:r>
            <a:br>
              <a:rPr lang="da-DK" sz="1800" dirty="0"/>
            </a:br>
            <a:r>
              <a:rPr lang="da-DK" sz="1800" dirty="0"/>
              <a:t>• </a:t>
            </a:r>
            <a:r>
              <a:rPr lang="da-DK" sz="1800" dirty="0" err="1"/>
              <a:t>Explanation</a:t>
            </a:r>
            <a:r>
              <a:rPr lang="da-DK" sz="1800" dirty="0"/>
              <a:t> of </a:t>
            </a:r>
            <a:r>
              <a:rPr lang="da-DK" sz="1800" dirty="0" err="1"/>
              <a:t>Tax</a:t>
            </a:r>
            <a:r>
              <a:rPr lang="da-DK" sz="1800" dirty="0"/>
              <a:t> terms </a:t>
            </a:r>
          </a:p>
          <a:p>
            <a:pPr fontAlgn="t"/>
            <a:r>
              <a:rPr lang="da-DK" sz="1800" dirty="0"/>
              <a:t> </a:t>
            </a:r>
          </a:p>
          <a:p>
            <a:pPr fontAlgn="t"/>
            <a:r>
              <a:rPr lang="da-DK" sz="1800" dirty="0" err="1"/>
              <a:t>We</a:t>
            </a:r>
            <a:r>
              <a:rPr lang="da-DK" sz="1800" dirty="0"/>
              <a:t> have a </a:t>
            </a:r>
            <a:r>
              <a:rPr lang="da-DK" sz="1800" dirty="0" err="1"/>
              <a:t>young</a:t>
            </a:r>
            <a:r>
              <a:rPr lang="da-DK" sz="1800" dirty="0"/>
              <a:t> site as a part of </a:t>
            </a:r>
            <a:r>
              <a:rPr lang="da-DK" sz="1800" dirty="0" err="1"/>
              <a:t>SKAT's</a:t>
            </a:r>
            <a:r>
              <a:rPr lang="da-DK" sz="1800" dirty="0"/>
              <a:t> website </a:t>
            </a:r>
            <a:r>
              <a:rPr lang="da-DK" sz="1800" u="sng" dirty="0">
                <a:hlinkClick r:id="rId3"/>
              </a:rPr>
              <a:t>www.skat.dk/unge</a:t>
            </a:r>
            <a:r>
              <a:rPr lang="da-DK" sz="1800" dirty="0"/>
              <a:t>. Here </a:t>
            </a:r>
            <a:r>
              <a:rPr lang="da-DK" sz="1800" dirty="0" err="1"/>
              <a:t>young</a:t>
            </a:r>
            <a:r>
              <a:rPr lang="da-DK" sz="1800" dirty="0"/>
              <a:t> </a:t>
            </a:r>
            <a:r>
              <a:rPr lang="da-DK" sz="1800" dirty="0" err="1"/>
              <a:t>people</a:t>
            </a:r>
            <a:r>
              <a:rPr lang="da-DK" sz="1800" dirty="0"/>
              <a:t> in an </a:t>
            </a:r>
            <a:r>
              <a:rPr lang="da-DK" sz="1800" dirty="0" err="1"/>
              <a:t>easy</a:t>
            </a:r>
            <a:r>
              <a:rPr lang="da-DK" sz="1800" dirty="0"/>
              <a:t> </a:t>
            </a:r>
            <a:r>
              <a:rPr lang="da-DK" sz="1800" dirty="0" err="1"/>
              <a:t>way</a:t>
            </a:r>
            <a:r>
              <a:rPr lang="da-DK" sz="1800" dirty="0"/>
              <a:t> </a:t>
            </a:r>
            <a:r>
              <a:rPr lang="da-DK" sz="1800" dirty="0" err="1"/>
              <a:t>can</a:t>
            </a:r>
            <a:r>
              <a:rPr lang="da-DK" sz="1800" dirty="0"/>
              <a:t> find information of </a:t>
            </a:r>
            <a:r>
              <a:rPr lang="da-DK" sz="1800" dirty="0" err="1"/>
              <a:t>tax</a:t>
            </a:r>
            <a:r>
              <a:rPr lang="da-DK" sz="1800" dirty="0"/>
              <a:t>. The site is </a:t>
            </a:r>
            <a:r>
              <a:rPr lang="da-DK" sz="1800" dirty="0" err="1"/>
              <a:t>built</a:t>
            </a:r>
            <a:r>
              <a:rPr lang="da-DK" sz="1800" dirty="0"/>
              <a:t> </a:t>
            </a:r>
            <a:r>
              <a:rPr lang="da-DK" sz="1800" dirty="0" err="1"/>
              <a:t>around</a:t>
            </a:r>
            <a:r>
              <a:rPr lang="da-DK" sz="1800" dirty="0"/>
              <a:t> </a:t>
            </a:r>
            <a:r>
              <a:rPr lang="da-DK" sz="1800" dirty="0" err="1"/>
              <a:t>life</a:t>
            </a:r>
            <a:r>
              <a:rPr lang="da-DK" sz="1800" dirty="0"/>
              <a:t> situations, for </a:t>
            </a:r>
            <a:r>
              <a:rPr lang="da-DK" sz="1800" dirty="0" err="1"/>
              <a:t>example</a:t>
            </a:r>
            <a:r>
              <a:rPr lang="da-DK" sz="1800" dirty="0"/>
              <a:t>, I have a job, I </a:t>
            </a:r>
            <a:r>
              <a:rPr lang="da-DK" sz="1800" dirty="0" err="1"/>
              <a:t>get</a:t>
            </a:r>
            <a:r>
              <a:rPr lang="da-DK" sz="1800" dirty="0"/>
              <a:t> SU, I have transportation, etc.. </a:t>
            </a:r>
            <a:r>
              <a:rPr lang="da-DK" sz="1800" dirty="0" err="1"/>
              <a:t>We</a:t>
            </a:r>
            <a:r>
              <a:rPr lang="da-DK" sz="1800" dirty="0"/>
              <a:t> </a:t>
            </a:r>
            <a:r>
              <a:rPr lang="da-DK" sz="1800" dirty="0" err="1"/>
              <a:t>also</a:t>
            </a:r>
            <a:r>
              <a:rPr lang="da-DK" sz="1800" dirty="0"/>
              <a:t> have videos so </a:t>
            </a:r>
            <a:r>
              <a:rPr lang="da-DK" sz="1800" dirty="0" err="1"/>
              <a:t>young</a:t>
            </a:r>
            <a:r>
              <a:rPr lang="da-DK" sz="1800" dirty="0"/>
              <a:t> </a:t>
            </a:r>
            <a:r>
              <a:rPr lang="da-DK" sz="1800" dirty="0" err="1"/>
              <a:t>people</a:t>
            </a:r>
            <a:r>
              <a:rPr lang="da-DK" sz="1800" dirty="0"/>
              <a:t> </a:t>
            </a:r>
            <a:r>
              <a:rPr lang="da-DK" sz="1800" dirty="0" err="1"/>
              <a:t>can</a:t>
            </a:r>
            <a:r>
              <a:rPr lang="da-DK" sz="1800" dirty="0"/>
              <a:t> </a:t>
            </a:r>
            <a:r>
              <a:rPr lang="da-DK" sz="1800" dirty="0" err="1"/>
              <a:t>see</a:t>
            </a:r>
            <a:r>
              <a:rPr lang="da-DK" sz="1800" dirty="0"/>
              <a:t> </a:t>
            </a:r>
            <a:r>
              <a:rPr lang="da-DK" sz="1800" dirty="0" err="1"/>
              <a:t>how</a:t>
            </a:r>
            <a:r>
              <a:rPr lang="da-DK" sz="1800" dirty="0"/>
              <a:t>, for </a:t>
            </a:r>
            <a:r>
              <a:rPr lang="da-DK" sz="1800" dirty="0" err="1"/>
              <a:t>example</a:t>
            </a:r>
            <a:r>
              <a:rPr lang="da-DK" sz="1800" dirty="0"/>
              <a:t>, </a:t>
            </a:r>
            <a:r>
              <a:rPr lang="da-DK" sz="1800" dirty="0" err="1"/>
              <a:t>they</a:t>
            </a:r>
            <a:r>
              <a:rPr lang="da-DK" sz="1800" dirty="0"/>
              <a:t> </a:t>
            </a:r>
            <a:r>
              <a:rPr lang="da-DK" sz="1800" dirty="0" err="1"/>
              <a:t>make</a:t>
            </a:r>
            <a:r>
              <a:rPr lang="da-DK" sz="1800" dirty="0"/>
              <a:t> </a:t>
            </a:r>
            <a:r>
              <a:rPr lang="da-DK" sz="1800" dirty="0" err="1"/>
              <a:t>their</a:t>
            </a:r>
            <a:r>
              <a:rPr lang="da-DK" sz="1800" dirty="0"/>
              <a:t> </a:t>
            </a:r>
            <a:r>
              <a:rPr lang="da-DK" sz="1800" dirty="0" err="1"/>
              <a:t>first</a:t>
            </a:r>
            <a:r>
              <a:rPr lang="da-DK" sz="1800" dirty="0"/>
              <a:t> </a:t>
            </a:r>
            <a:r>
              <a:rPr lang="da-DK" sz="1800" dirty="0" err="1"/>
              <a:t>tax</a:t>
            </a:r>
            <a:r>
              <a:rPr lang="da-DK" sz="1800" dirty="0"/>
              <a:t> </a:t>
            </a:r>
            <a:r>
              <a:rPr lang="da-DK" sz="1800" dirty="0" err="1"/>
              <a:t>exemption</a:t>
            </a:r>
            <a:r>
              <a:rPr lang="da-DK" sz="1800" dirty="0"/>
              <a:t> card.</a:t>
            </a:r>
            <a:br>
              <a:rPr lang="da-DK" sz="1800" dirty="0"/>
            </a:br>
            <a:r>
              <a:rPr lang="da-DK" sz="1800" dirty="0" err="1"/>
              <a:t>We</a:t>
            </a:r>
            <a:r>
              <a:rPr lang="da-DK" sz="1800" dirty="0"/>
              <a:t> </a:t>
            </a:r>
            <a:r>
              <a:rPr lang="da-DK" sz="1800" dirty="0" err="1"/>
              <a:t>also</a:t>
            </a:r>
            <a:r>
              <a:rPr lang="da-DK" sz="1800" dirty="0"/>
              <a:t> have a </a:t>
            </a:r>
            <a:r>
              <a:rPr lang="da-DK" sz="1800" dirty="0" err="1"/>
              <a:t>school</a:t>
            </a:r>
            <a:r>
              <a:rPr lang="da-DK" sz="1800" dirty="0"/>
              <a:t> site </a:t>
            </a:r>
            <a:r>
              <a:rPr lang="da-DK" sz="1800" u="sng" dirty="0">
                <a:hlinkClick r:id="rId4"/>
              </a:rPr>
              <a:t>www.skat.dk/skole</a:t>
            </a:r>
            <a:r>
              <a:rPr lang="da-DK" sz="1800" dirty="0"/>
              <a:t>, </a:t>
            </a:r>
            <a:r>
              <a:rPr lang="da-DK" sz="1800" dirty="0" err="1"/>
              <a:t>where</a:t>
            </a:r>
            <a:r>
              <a:rPr lang="da-DK" sz="1800" dirty="0"/>
              <a:t> </a:t>
            </a:r>
            <a:r>
              <a:rPr lang="da-DK" sz="1800" dirty="0" err="1"/>
              <a:t>we</a:t>
            </a:r>
            <a:r>
              <a:rPr lang="da-DK" sz="1800" dirty="0"/>
              <a:t> have </a:t>
            </a:r>
            <a:r>
              <a:rPr lang="da-DK" sz="1800" dirty="0" err="1"/>
              <a:t>various</a:t>
            </a:r>
            <a:r>
              <a:rPr lang="da-DK" sz="1800" dirty="0"/>
              <a:t> </a:t>
            </a:r>
            <a:r>
              <a:rPr lang="da-DK" sz="1800" dirty="0" err="1"/>
              <a:t>materials</a:t>
            </a:r>
            <a:r>
              <a:rPr lang="da-DK" sz="1800" dirty="0"/>
              <a:t> </a:t>
            </a:r>
            <a:r>
              <a:rPr lang="da-DK" sz="1800" dirty="0" err="1"/>
              <a:t>which</a:t>
            </a:r>
            <a:r>
              <a:rPr lang="da-DK" sz="1800" dirty="0"/>
              <a:t> </a:t>
            </a:r>
            <a:r>
              <a:rPr lang="da-DK" sz="1800" dirty="0" err="1"/>
              <a:t>teachers</a:t>
            </a:r>
            <a:r>
              <a:rPr lang="da-DK" sz="1800" dirty="0"/>
              <a:t> and students </a:t>
            </a:r>
            <a:r>
              <a:rPr lang="da-DK" sz="1800" dirty="0" err="1"/>
              <a:t>can</a:t>
            </a:r>
            <a:r>
              <a:rPr lang="da-DK" sz="1800" dirty="0"/>
              <a:t> </a:t>
            </a:r>
            <a:r>
              <a:rPr lang="da-DK" sz="1800" dirty="0" err="1"/>
              <a:t>use</a:t>
            </a:r>
            <a:r>
              <a:rPr lang="da-DK" sz="1800" dirty="0"/>
              <a:t> in </a:t>
            </a:r>
            <a:r>
              <a:rPr lang="da-DK" sz="1800" dirty="0" err="1"/>
              <a:t>their</a:t>
            </a:r>
            <a:r>
              <a:rPr lang="da-DK" sz="1800" dirty="0"/>
              <a:t> </a:t>
            </a:r>
            <a:r>
              <a:rPr lang="da-DK" sz="1800" dirty="0" err="1"/>
              <a:t>teaching</a:t>
            </a:r>
            <a:r>
              <a:rPr lang="da-DK" sz="1800" dirty="0"/>
              <a:t>. </a:t>
            </a:r>
            <a:r>
              <a:rPr lang="da-DK" sz="1800" dirty="0" err="1"/>
              <a:t>There</a:t>
            </a:r>
            <a:r>
              <a:rPr lang="da-DK" sz="1800" dirty="0"/>
              <a:t> </a:t>
            </a:r>
            <a:r>
              <a:rPr lang="da-DK" sz="1800" dirty="0" err="1"/>
              <a:t>are</a:t>
            </a:r>
            <a:r>
              <a:rPr lang="da-DK" sz="1800" dirty="0"/>
              <a:t> </a:t>
            </a:r>
            <a:r>
              <a:rPr lang="da-DK" sz="1800" dirty="0" err="1"/>
              <a:t>both</a:t>
            </a:r>
            <a:r>
              <a:rPr lang="da-DK" sz="1800" dirty="0"/>
              <a:t> </a:t>
            </a:r>
            <a:r>
              <a:rPr lang="da-DK" sz="1800" dirty="0" err="1"/>
              <a:t>arithmetic</a:t>
            </a:r>
            <a:r>
              <a:rPr lang="da-DK" sz="1800" dirty="0"/>
              <a:t> operations and basis for </a:t>
            </a:r>
            <a:r>
              <a:rPr lang="da-DK" sz="1800" dirty="0" err="1"/>
              <a:t>discussion</a:t>
            </a:r>
            <a:r>
              <a:rPr lang="da-DK" sz="1800" dirty="0"/>
              <a:t>. </a:t>
            </a:r>
            <a:r>
              <a:rPr lang="da-DK" sz="1800" dirty="0" err="1"/>
              <a:t>There</a:t>
            </a:r>
            <a:r>
              <a:rPr lang="da-DK" sz="1800" dirty="0"/>
              <a:t> is </a:t>
            </a:r>
            <a:r>
              <a:rPr lang="da-DK" sz="1800" dirty="0" err="1"/>
              <a:t>also</a:t>
            </a:r>
            <a:r>
              <a:rPr lang="da-DK" sz="1800" dirty="0"/>
              <a:t> a video </a:t>
            </a:r>
            <a:r>
              <a:rPr lang="da-DK" sz="1800" dirty="0" err="1"/>
              <a:t>that</a:t>
            </a:r>
            <a:r>
              <a:rPr lang="da-DK" sz="1800" dirty="0"/>
              <a:t> </a:t>
            </a:r>
            <a:r>
              <a:rPr lang="da-DK" sz="1800" dirty="0" err="1"/>
              <a:t>tells</a:t>
            </a:r>
            <a:r>
              <a:rPr lang="da-DK" sz="1800" dirty="0"/>
              <a:t> the story of a </a:t>
            </a:r>
            <a:r>
              <a:rPr lang="da-DK" sz="1800" dirty="0" err="1"/>
              <a:t>girl</a:t>
            </a:r>
            <a:r>
              <a:rPr lang="da-DK" sz="1800" dirty="0"/>
              <a:t> </a:t>
            </a:r>
            <a:r>
              <a:rPr lang="da-DK" sz="1800" dirty="0" err="1"/>
              <a:t>who</a:t>
            </a:r>
            <a:r>
              <a:rPr lang="da-DK" sz="1800" dirty="0"/>
              <a:t> guides </a:t>
            </a:r>
            <a:r>
              <a:rPr lang="da-DK" sz="1800" dirty="0" err="1"/>
              <a:t>around</a:t>
            </a:r>
            <a:r>
              <a:rPr lang="da-DK" sz="1800" dirty="0"/>
              <a:t> the </a:t>
            </a:r>
            <a:r>
              <a:rPr lang="da-DK" sz="1800" dirty="0" err="1"/>
              <a:t>tax</a:t>
            </a:r>
            <a:r>
              <a:rPr lang="da-DK" sz="1800" dirty="0"/>
              <a:t> </a:t>
            </a:r>
            <a:r>
              <a:rPr lang="da-DK" sz="1800" dirty="0" err="1"/>
              <a:t>universe</a:t>
            </a:r>
            <a:r>
              <a:rPr lang="da-DK" sz="1800" dirty="0"/>
              <a:t>. </a:t>
            </a:r>
            <a:r>
              <a:rPr lang="da-DK" sz="1800" dirty="0" err="1"/>
              <a:t>Currently</a:t>
            </a:r>
            <a:r>
              <a:rPr lang="da-DK" sz="1800" dirty="0"/>
              <a:t> </a:t>
            </a:r>
            <a:r>
              <a:rPr lang="da-DK" sz="1800" dirty="0" err="1"/>
              <a:t>we</a:t>
            </a:r>
            <a:r>
              <a:rPr lang="da-DK" sz="1800" dirty="0"/>
              <a:t> </a:t>
            </a:r>
            <a:r>
              <a:rPr lang="da-DK" sz="1800" dirty="0" err="1"/>
              <a:t>are</a:t>
            </a:r>
            <a:r>
              <a:rPr lang="da-DK" sz="1800" dirty="0"/>
              <a:t> </a:t>
            </a:r>
            <a:r>
              <a:rPr lang="da-DK" sz="1800" dirty="0" err="1"/>
              <a:t>developing</a:t>
            </a:r>
            <a:r>
              <a:rPr lang="da-DK" sz="1800" dirty="0"/>
              <a:t> new </a:t>
            </a:r>
            <a:r>
              <a:rPr lang="da-DK" sz="1800" dirty="0" err="1"/>
              <a:t>teaching</a:t>
            </a:r>
            <a:r>
              <a:rPr lang="da-DK" sz="1800" dirty="0"/>
              <a:t> </a:t>
            </a:r>
            <a:r>
              <a:rPr lang="da-DK" sz="1800" dirty="0" err="1"/>
              <a:t>materials</a:t>
            </a:r>
            <a:r>
              <a:rPr lang="da-DK" sz="1800" dirty="0"/>
              <a:t>. </a:t>
            </a:r>
            <a:r>
              <a:rPr lang="da-DK" sz="1800" dirty="0" err="1"/>
              <a:t>We</a:t>
            </a:r>
            <a:r>
              <a:rPr lang="da-DK" sz="1800" dirty="0"/>
              <a:t> have </a:t>
            </a:r>
            <a:r>
              <a:rPr lang="da-DK" sz="1800" dirty="0" err="1"/>
              <a:t>no</a:t>
            </a:r>
            <a:r>
              <a:rPr lang="da-DK" sz="1800" dirty="0"/>
              <a:t> Video Games </a:t>
            </a:r>
            <a:r>
              <a:rPr lang="da-DK" sz="1800" dirty="0" err="1"/>
              <a:t>yet</a:t>
            </a:r>
            <a:r>
              <a:rPr lang="da-DK" sz="1800" dirty="0"/>
              <a:t>.</a:t>
            </a:r>
            <a:br>
              <a:rPr lang="da-DK" sz="1800" dirty="0"/>
            </a:br>
            <a:r>
              <a:rPr lang="da-DK" sz="1800" dirty="0"/>
              <a:t/>
            </a:r>
            <a:br>
              <a:rPr lang="da-DK" sz="1800" dirty="0"/>
            </a:br>
            <a:r>
              <a:rPr lang="da-DK" sz="1800" dirty="0" err="1"/>
              <a:t>Finally</a:t>
            </a:r>
            <a:r>
              <a:rPr lang="da-DK" sz="1800" dirty="0"/>
              <a:t>, </a:t>
            </a:r>
            <a:r>
              <a:rPr lang="da-DK" sz="1800" dirty="0" err="1"/>
              <a:t>we</a:t>
            </a:r>
            <a:r>
              <a:rPr lang="da-DK" sz="1800" dirty="0"/>
              <a:t> have </a:t>
            </a:r>
            <a:r>
              <a:rPr lang="da-DK" sz="1800" u="sng" dirty="0">
                <a:hlinkClick r:id="rId5"/>
              </a:rPr>
              <a:t>www.skat.dk/</a:t>
            </a:r>
            <a:r>
              <a:rPr lang="da-DK" sz="1800" u="sng" dirty="0" err="1">
                <a:hlinkClick r:id="rId5"/>
              </a:rPr>
              <a:t>study</a:t>
            </a:r>
            <a:r>
              <a:rPr lang="da-DK" sz="1800" dirty="0"/>
              <a:t>. Here </a:t>
            </a:r>
            <a:r>
              <a:rPr lang="da-DK" sz="1800" dirty="0" err="1"/>
              <a:t>you</a:t>
            </a:r>
            <a:r>
              <a:rPr lang="da-DK" sz="1800" dirty="0"/>
              <a:t>, in English, </a:t>
            </a:r>
            <a:r>
              <a:rPr lang="da-DK" sz="1800" dirty="0" err="1"/>
              <a:t>can</a:t>
            </a:r>
            <a:r>
              <a:rPr lang="da-DK" sz="1800" dirty="0"/>
              <a:t> </a:t>
            </a:r>
            <a:r>
              <a:rPr lang="da-DK" sz="1800" dirty="0" err="1"/>
              <a:t>read</a:t>
            </a:r>
            <a:r>
              <a:rPr lang="da-DK" sz="1800" dirty="0"/>
              <a:t> </a:t>
            </a:r>
            <a:r>
              <a:rPr lang="da-DK" sz="1800" dirty="0" err="1"/>
              <a:t>about</a:t>
            </a:r>
            <a:r>
              <a:rPr lang="da-DK" sz="1800" dirty="0"/>
              <a:t> </a:t>
            </a:r>
            <a:r>
              <a:rPr lang="da-DK" sz="1800" dirty="0" err="1"/>
              <a:t>what</a:t>
            </a:r>
            <a:r>
              <a:rPr lang="da-DK" sz="1800" dirty="0"/>
              <a:t> </a:t>
            </a:r>
            <a:r>
              <a:rPr lang="da-DK" sz="1800" dirty="0" err="1"/>
              <a:t>you</a:t>
            </a:r>
            <a:r>
              <a:rPr lang="da-DK" sz="1800" dirty="0"/>
              <a:t> </a:t>
            </a:r>
            <a:r>
              <a:rPr lang="da-DK" sz="1800" dirty="0" err="1"/>
              <a:t>should</a:t>
            </a:r>
            <a:r>
              <a:rPr lang="da-DK" sz="1800" dirty="0"/>
              <a:t> do </a:t>
            </a:r>
            <a:r>
              <a:rPr lang="da-DK" sz="1800" dirty="0" err="1"/>
              <a:t>regarding</a:t>
            </a:r>
            <a:r>
              <a:rPr lang="da-DK" sz="1800" dirty="0"/>
              <a:t> </a:t>
            </a:r>
            <a:r>
              <a:rPr lang="da-DK" sz="1800" dirty="0" err="1"/>
              <a:t>your</a:t>
            </a:r>
            <a:r>
              <a:rPr lang="da-DK" sz="1800" dirty="0"/>
              <a:t> </a:t>
            </a:r>
            <a:r>
              <a:rPr lang="da-DK" sz="1800" dirty="0" err="1"/>
              <a:t>taxes</a:t>
            </a:r>
            <a:r>
              <a:rPr lang="da-DK" sz="1800" dirty="0"/>
              <a:t> if </a:t>
            </a:r>
            <a:r>
              <a:rPr lang="da-DK" sz="1800" dirty="0" err="1"/>
              <a:t>you</a:t>
            </a:r>
            <a:r>
              <a:rPr lang="da-DK" sz="1800" dirty="0"/>
              <a:t> </a:t>
            </a:r>
            <a:r>
              <a:rPr lang="da-DK" sz="1800" dirty="0" err="1"/>
              <a:t>are</a:t>
            </a:r>
            <a:r>
              <a:rPr lang="da-DK" sz="1800" dirty="0"/>
              <a:t> </a:t>
            </a:r>
            <a:r>
              <a:rPr lang="da-DK" sz="1800" dirty="0" err="1"/>
              <a:t>studying</a:t>
            </a:r>
            <a:r>
              <a:rPr lang="da-DK" sz="1800" dirty="0"/>
              <a:t> in Denmark. </a:t>
            </a:r>
            <a:r>
              <a:rPr lang="da-DK" sz="1800" dirty="0" err="1"/>
              <a:t>We</a:t>
            </a:r>
            <a:r>
              <a:rPr lang="da-DK" sz="1800" dirty="0"/>
              <a:t> </a:t>
            </a:r>
            <a:r>
              <a:rPr lang="da-DK" sz="1800" dirty="0" err="1"/>
              <a:t>are</a:t>
            </a:r>
            <a:r>
              <a:rPr lang="da-DK" sz="1800" dirty="0"/>
              <a:t> </a:t>
            </a:r>
            <a:r>
              <a:rPr lang="da-DK" sz="1800" dirty="0" err="1"/>
              <a:t>also</a:t>
            </a:r>
            <a:r>
              <a:rPr lang="da-DK" sz="1800" dirty="0"/>
              <a:t> on the social media and on </a:t>
            </a:r>
            <a:r>
              <a:rPr lang="da-DK" sz="1800" dirty="0" err="1"/>
              <a:t>you</a:t>
            </a:r>
            <a:r>
              <a:rPr lang="da-DK" sz="1800" dirty="0"/>
              <a:t> tube. </a:t>
            </a:r>
            <a:br>
              <a:rPr lang="da-DK" sz="1800" dirty="0"/>
            </a:br>
            <a:r>
              <a:rPr lang="da-DK" sz="1800" dirty="0"/>
              <a:t/>
            </a:r>
            <a:br>
              <a:rPr lang="da-DK" sz="1800" dirty="0"/>
            </a:br>
            <a:r>
              <a:rPr lang="da-DK" sz="1800" dirty="0"/>
              <a:t>Museum </a:t>
            </a:r>
            <a:br>
              <a:rPr lang="da-DK" sz="1800" dirty="0"/>
            </a:br>
            <a:r>
              <a:rPr lang="da-DK" sz="1800" dirty="0"/>
              <a:t>Customs and </a:t>
            </a:r>
            <a:r>
              <a:rPr lang="da-DK" sz="1800" dirty="0" err="1"/>
              <a:t>Excise</a:t>
            </a:r>
            <a:r>
              <a:rPr lang="da-DK" sz="1800" dirty="0"/>
              <a:t> Museum </a:t>
            </a:r>
            <a:r>
              <a:rPr lang="da-DK" sz="1800" dirty="0" err="1"/>
              <a:t>opened</a:t>
            </a:r>
            <a:r>
              <a:rPr lang="da-DK" sz="1800" dirty="0"/>
              <a:t> in 1912 as a </a:t>
            </a:r>
            <a:r>
              <a:rPr lang="da-DK" sz="1800" dirty="0" err="1"/>
              <a:t>tariff</a:t>
            </a:r>
            <a:r>
              <a:rPr lang="da-DK" sz="1800" dirty="0"/>
              <a:t> museum. In 2012, the Customs and </a:t>
            </a:r>
            <a:r>
              <a:rPr lang="da-DK" sz="1800" dirty="0" err="1"/>
              <a:t>Excise</a:t>
            </a:r>
            <a:r>
              <a:rPr lang="da-DK" sz="1800" dirty="0"/>
              <a:t> Museum </a:t>
            </a:r>
            <a:r>
              <a:rPr lang="da-DK" sz="1800" dirty="0" err="1"/>
              <a:t>was</a:t>
            </a:r>
            <a:r>
              <a:rPr lang="da-DK" sz="1800" dirty="0"/>
              <a:t> 100 </a:t>
            </a:r>
            <a:r>
              <a:rPr lang="da-DK" sz="1800" dirty="0" err="1"/>
              <a:t>years</a:t>
            </a:r>
            <a:r>
              <a:rPr lang="da-DK" sz="1800" dirty="0"/>
              <a:t>. </a:t>
            </a:r>
            <a:br>
              <a:rPr lang="da-DK" sz="1800" dirty="0"/>
            </a:br>
            <a:r>
              <a:rPr lang="da-DK" sz="1800" dirty="0"/>
              <a:t>Customs and </a:t>
            </a:r>
            <a:r>
              <a:rPr lang="da-DK" sz="1800" dirty="0" err="1"/>
              <a:t>Excise</a:t>
            </a:r>
            <a:r>
              <a:rPr lang="da-DK" sz="1800" dirty="0"/>
              <a:t> Museum Langeline is </a:t>
            </a:r>
            <a:r>
              <a:rPr lang="da-DK" sz="1800" dirty="0" err="1"/>
              <a:t>closed</a:t>
            </a:r>
            <a:r>
              <a:rPr lang="da-DK" sz="1800" dirty="0"/>
              <a:t> by December 2011 and </a:t>
            </a:r>
            <a:r>
              <a:rPr lang="da-DK" sz="1800" dirty="0" err="1"/>
              <a:t>now</a:t>
            </a:r>
            <a:r>
              <a:rPr lang="da-DK" sz="1800" dirty="0"/>
              <a:t> it lives on </a:t>
            </a:r>
            <a:r>
              <a:rPr lang="da-DK" sz="1800" dirty="0" err="1"/>
              <a:t>here</a:t>
            </a:r>
            <a:r>
              <a:rPr lang="da-DK" sz="1800" dirty="0"/>
              <a:t> at toldskatmuseum.dk.</a:t>
            </a:r>
          </a:p>
          <a:p>
            <a:pPr fontAlgn="t"/>
            <a:r>
              <a:rPr lang="da-DK" sz="1800" dirty="0" err="1"/>
              <a:t>We</a:t>
            </a:r>
            <a:r>
              <a:rPr lang="da-DK" sz="1800" dirty="0"/>
              <a:t> </a:t>
            </a:r>
            <a:r>
              <a:rPr lang="da-DK" sz="1800" dirty="0" err="1"/>
              <a:t>are</a:t>
            </a:r>
            <a:r>
              <a:rPr lang="da-DK" sz="1800" dirty="0"/>
              <a:t> </a:t>
            </a:r>
            <a:r>
              <a:rPr lang="da-DK" sz="1800" dirty="0" err="1"/>
              <a:t>now</a:t>
            </a:r>
            <a:r>
              <a:rPr lang="da-DK" sz="1800" dirty="0"/>
              <a:t> </a:t>
            </a:r>
            <a:r>
              <a:rPr lang="da-DK" sz="1800" dirty="0" err="1"/>
              <a:t>exclusively</a:t>
            </a:r>
            <a:r>
              <a:rPr lang="da-DK" sz="1800" dirty="0"/>
              <a:t> a digital museum as </a:t>
            </a:r>
            <a:r>
              <a:rPr lang="da-DK" sz="1800" dirty="0" err="1"/>
              <a:t>befits</a:t>
            </a:r>
            <a:r>
              <a:rPr lang="da-DK" sz="1800" dirty="0"/>
              <a:t> a </a:t>
            </a:r>
            <a:r>
              <a:rPr lang="da-DK" sz="1800" dirty="0" err="1"/>
              <a:t>modern</a:t>
            </a:r>
            <a:r>
              <a:rPr lang="da-DK" sz="1800" dirty="0"/>
              <a:t> </a:t>
            </a:r>
            <a:r>
              <a:rPr lang="da-DK" sz="1800" dirty="0" err="1"/>
              <a:t>digitally</a:t>
            </a:r>
            <a:r>
              <a:rPr lang="da-DK" sz="1800" dirty="0"/>
              <a:t> transferring </a:t>
            </a:r>
            <a:r>
              <a:rPr lang="da-DK" sz="1800" dirty="0" err="1"/>
              <a:t>authority</a:t>
            </a:r>
            <a:r>
              <a:rPr lang="da-DK" sz="1800" dirty="0"/>
              <a:t>.. </a:t>
            </a:r>
            <a:br>
              <a:rPr lang="da-DK" sz="1800" dirty="0"/>
            </a:br>
            <a:r>
              <a:rPr lang="da-DK" sz="1800" dirty="0"/>
              <a:t/>
            </a:r>
            <a:br>
              <a:rPr lang="da-DK" sz="1800" dirty="0"/>
            </a:br>
            <a:r>
              <a:rPr lang="da-DK" sz="1800" dirty="0"/>
              <a:t>The Customs and </a:t>
            </a:r>
            <a:r>
              <a:rPr lang="da-DK" sz="1800" dirty="0" err="1"/>
              <a:t>Excise</a:t>
            </a:r>
            <a:r>
              <a:rPr lang="da-DK" sz="1800" dirty="0"/>
              <a:t> Museum </a:t>
            </a:r>
            <a:r>
              <a:rPr lang="da-DK" sz="1800" dirty="0" err="1"/>
              <a:t>disseminated</a:t>
            </a:r>
            <a:r>
              <a:rPr lang="da-DK" sz="1800" dirty="0"/>
              <a:t> an </a:t>
            </a:r>
            <a:r>
              <a:rPr lang="da-DK" sz="1800" dirty="0" err="1"/>
              <a:t>exciting</a:t>
            </a:r>
            <a:r>
              <a:rPr lang="da-DK" sz="1800" dirty="0"/>
              <a:t> part of </a:t>
            </a:r>
            <a:r>
              <a:rPr lang="da-DK" sz="1800" dirty="0" err="1"/>
              <a:t>Denmark's</a:t>
            </a:r>
            <a:r>
              <a:rPr lang="da-DK" sz="1800" dirty="0"/>
              <a:t> </a:t>
            </a:r>
            <a:r>
              <a:rPr lang="da-DK" sz="1800" dirty="0" err="1"/>
              <a:t>history</a:t>
            </a:r>
            <a:r>
              <a:rPr lang="da-DK" sz="1800" dirty="0"/>
              <a:t> in </a:t>
            </a:r>
            <a:r>
              <a:rPr lang="da-DK" sz="1800" dirty="0" err="1"/>
              <a:t>stories</a:t>
            </a:r>
            <a:r>
              <a:rPr lang="da-DK" sz="1800" dirty="0"/>
              <a:t>, </a:t>
            </a:r>
            <a:r>
              <a:rPr lang="da-DK" sz="1800" dirty="0" err="1"/>
              <a:t>photos</a:t>
            </a:r>
            <a:r>
              <a:rPr lang="da-DK" sz="1800" dirty="0"/>
              <a:t> and </a:t>
            </a:r>
            <a:r>
              <a:rPr lang="da-DK" sz="1800" dirty="0" err="1"/>
              <a:t>articles</a:t>
            </a:r>
            <a:r>
              <a:rPr lang="da-DK" sz="1800" dirty="0"/>
              <a:t>. </a:t>
            </a:r>
            <a:br>
              <a:rPr lang="da-DK" sz="1800" dirty="0"/>
            </a:br>
            <a:r>
              <a:rPr lang="da-DK" sz="1800" dirty="0"/>
              <a:t>From the </a:t>
            </a:r>
            <a:r>
              <a:rPr lang="da-DK" sz="1800" dirty="0" err="1"/>
              <a:t>Middle</a:t>
            </a:r>
            <a:r>
              <a:rPr lang="da-DK" sz="1800" dirty="0"/>
              <a:t> Ages to </a:t>
            </a:r>
            <a:r>
              <a:rPr lang="da-DK" sz="1800" dirty="0" err="1"/>
              <a:t>today</a:t>
            </a:r>
            <a:r>
              <a:rPr lang="da-DK" sz="1800" dirty="0"/>
              <a:t>, the royal and </a:t>
            </a:r>
            <a:r>
              <a:rPr lang="da-DK" sz="1800" dirty="0" err="1"/>
              <a:t>state</a:t>
            </a:r>
            <a:r>
              <a:rPr lang="da-DK" sz="1800" dirty="0"/>
              <a:t> power </a:t>
            </a:r>
            <a:r>
              <a:rPr lang="da-DK" sz="1800" dirty="0" err="1"/>
              <a:t>ensured</a:t>
            </a:r>
            <a:r>
              <a:rPr lang="da-DK" sz="1800" dirty="0"/>
              <a:t> </a:t>
            </a:r>
            <a:r>
              <a:rPr lang="da-DK" sz="1800" dirty="0" err="1"/>
              <a:t>that</a:t>
            </a:r>
            <a:r>
              <a:rPr lang="da-DK" sz="1800" dirty="0"/>
              <a:t> </a:t>
            </a:r>
            <a:r>
              <a:rPr lang="da-DK" sz="1800" dirty="0" err="1"/>
              <a:t>paid</a:t>
            </a:r>
            <a:r>
              <a:rPr lang="da-DK" sz="1800" dirty="0"/>
              <a:t> </a:t>
            </a:r>
            <a:r>
              <a:rPr lang="da-DK" sz="1800" dirty="0" err="1"/>
              <a:t>duty</a:t>
            </a:r>
            <a:r>
              <a:rPr lang="da-DK" sz="1800" dirty="0"/>
              <a:t> and </a:t>
            </a:r>
            <a:r>
              <a:rPr lang="da-DK" sz="1800" dirty="0" err="1"/>
              <a:t>taxes</a:t>
            </a:r>
            <a:r>
              <a:rPr lang="da-DK" sz="1800" dirty="0"/>
              <a:t> to the general fund. </a:t>
            </a:r>
            <a:br>
              <a:rPr lang="da-DK" sz="1800" dirty="0"/>
            </a:br>
            <a:r>
              <a:rPr lang="da-DK" sz="1800" dirty="0" err="1"/>
              <a:t>We</a:t>
            </a:r>
            <a:r>
              <a:rPr lang="da-DK" sz="1800" dirty="0"/>
              <a:t> do not just </a:t>
            </a:r>
            <a:r>
              <a:rPr lang="da-DK" sz="1800" dirty="0" err="1"/>
              <a:t>tell</a:t>
            </a:r>
            <a:r>
              <a:rPr lang="da-DK" sz="1800" dirty="0"/>
              <a:t> the story of </a:t>
            </a:r>
            <a:r>
              <a:rPr lang="da-DK" sz="1800" dirty="0" err="1"/>
              <a:t>one</a:t>
            </a:r>
            <a:r>
              <a:rPr lang="da-DK" sz="1800" dirty="0"/>
              <a:t> of the </a:t>
            </a:r>
            <a:r>
              <a:rPr lang="da-DK" sz="1800" dirty="0" err="1"/>
              <a:t>oldest</a:t>
            </a:r>
            <a:r>
              <a:rPr lang="da-DK" sz="1800" dirty="0"/>
              <a:t> bureaus. </a:t>
            </a:r>
            <a:r>
              <a:rPr lang="da-DK" sz="1800" dirty="0" err="1"/>
              <a:t>We</a:t>
            </a:r>
            <a:r>
              <a:rPr lang="da-DK" sz="1800" dirty="0"/>
              <a:t> </a:t>
            </a:r>
            <a:r>
              <a:rPr lang="da-DK" sz="1800" dirty="0" err="1"/>
              <a:t>tell</a:t>
            </a:r>
            <a:r>
              <a:rPr lang="da-DK" sz="1800" dirty="0"/>
              <a:t> the story of the </a:t>
            </a:r>
            <a:r>
              <a:rPr lang="da-DK" sz="1800" dirty="0" err="1"/>
              <a:t>development</a:t>
            </a:r>
            <a:r>
              <a:rPr lang="da-DK" sz="1800" dirty="0"/>
              <a:t> and </a:t>
            </a:r>
            <a:r>
              <a:rPr lang="da-DK" sz="1800" dirty="0" err="1"/>
              <a:t>financing</a:t>
            </a:r>
            <a:r>
              <a:rPr lang="da-DK" sz="1800" dirty="0"/>
              <a:t> of the Danish </a:t>
            </a:r>
            <a:r>
              <a:rPr lang="da-DK" sz="1800" dirty="0" err="1"/>
              <a:t>welfare</a:t>
            </a:r>
            <a:r>
              <a:rPr lang="da-DK" sz="1800" dirty="0"/>
              <a:t> </a:t>
            </a:r>
            <a:r>
              <a:rPr lang="da-DK" sz="1800" dirty="0" err="1"/>
              <a:t>state</a:t>
            </a:r>
            <a:r>
              <a:rPr lang="da-DK" sz="1800" dirty="0"/>
              <a:t>. </a:t>
            </a:r>
          </a:p>
          <a:p>
            <a:pPr fontAlgn="t"/>
            <a:r>
              <a:rPr lang="da-DK" sz="1800" dirty="0"/>
              <a:t> </a:t>
            </a:r>
          </a:p>
          <a:p>
            <a:pPr fontAlgn="t"/>
            <a:r>
              <a:rPr lang="da-DK" sz="1800" dirty="0"/>
              <a:t>Tell </a:t>
            </a:r>
            <a:r>
              <a:rPr lang="da-DK" sz="1800" dirty="0" err="1"/>
              <a:t>me</a:t>
            </a:r>
            <a:r>
              <a:rPr lang="da-DK" sz="1800" dirty="0"/>
              <a:t> if </a:t>
            </a:r>
            <a:r>
              <a:rPr lang="da-DK" sz="1800" dirty="0" err="1"/>
              <a:t>there's</a:t>
            </a:r>
            <a:r>
              <a:rPr lang="da-DK" sz="1800" dirty="0"/>
              <a:t> </a:t>
            </a:r>
            <a:r>
              <a:rPr lang="da-DK" sz="1800" dirty="0" err="1"/>
              <a:t>something</a:t>
            </a:r>
            <a:r>
              <a:rPr lang="da-DK" sz="1800" dirty="0"/>
              <a:t> </a:t>
            </a:r>
            <a:r>
              <a:rPr lang="da-DK" sz="1800" dirty="0" err="1"/>
              <a:t>you</a:t>
            </a:r>
            <a:r>
              <a:rPr lang="da-DK" sz="1800" dirty="0"/>
              <a:t> </a:t>
            </a:r>
            <a:r>
              <a:rPr lang="da-DK" sz="1800" dirty="0" err="1"/>
              <a:t>should</a:t>
            </a:r>
            <a:r>
              <a:rPr lang="da-DK" sz="1800" dirty="0"/>
              <a:t> have </a:t>
            </a:r>
            <a:r>
              <a:rPr lang="da-DK" sz="1800" dirty="0" err="1"/>
              <a:t>elaborated</a:t>
            </a:r>
            <a:r>
              <a:rPr lang="da-DK" dirty="0"/>
              <a:t>.</a:t>
            </a:r>
          </a:p>
        </p:txBody>
      </p:sp>
      <p:pic>
        <p:nvPicPr>
          <p:cNvPr id="5" name="Picture 14"/>
          <p:cNvPicPr>
            <a:picLocks noChangeAspect="1" noChangeArrowheads="1"/>
          </p:cNvPicPr>
          <p:nvPr/>
        </p:nvPicPr>
        <p:blipFill rotWithShape="1">
          <a:blip r:embed="rId6">
            <a:clrChange>
              <a:clrFrom>
                <a:srgbClr val="FFD402"/>
              </a:clrFrom>
              <a:clrTo>
                <a:srgbClr val="FFD402">
                  <a:alpha val="0"/>
                </a:srgbClr>
              </a:clrTo>
            </a:clrChange>
          </a:blip>
          <a:srcRect l="41309" t="28656" r="40899" b="21810"/>
          <a:stretch/>
        </p:blipFill>
        <p:spPr bwMode="auto">
          <a:xfrm>
            <a:off x="2041524" y="1500895"/>
            <a:ext cx="3322563" cy="4794250"/>
          </a:xfrm>
          <a:prstGeom prst="rect">
            <a:avLst/>
          </a:prstGeom>
          <a:ln>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44817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AT_Powerpoint_master">
  <a:themeElements>
    <a:clrScheme name="SKAT_Powerpoint_master 1">
      <a:dk1>
        <a:srgbClr val="4C4C4C"/>
      </a:dk1>
      <a:lt1>
        <a:srgbClr val="FFFFFF"/>
      </a:lt1>
      <a:dk2>
        <a:srgbClr val="000000"/>
      </a:dk2>
      <a:lt2>
        <a:srgbClr val="999999"/>
      </a:lt2>
      <a:accent1>
        <a:srgbClr val="FFC61E"/>
      </a:accent1>
      <a:accent2>
        <a:srgbClr val="FFDD78"/>
      </a:accent2>
      <a:accent3>
        <a:srgbClr val="FFFFFF"/>
      </a:accent3>
      <a:accent4>
        <a:srgbClr val="404040"/>
      </a:accent4>
      <a:accent5>
        <a:srgbClr val="FFDFAB"/>
      </a:accent5>
      <a:accent6>
        <a:srgbClr val="E7C86C"/>
      </a:accent6>
      <a:hlink>
        <a:srgbClr val="FFEEBB"/>
      </a:hlink>
      <a:folHlink>
        <a:srgbClr val="E6E6E6"/>
      </a:folHlink>
    </a:clrScheme>
    <a:fontScheme name="SKAT_Powerpoint_master">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3600" b="0" i="0" u="none" strike="noStrike" cap="none" normalizeH="0" baseline="0" smtClean="0">
            <a:ln>
              <a:noFill/>
            </a:ln>
            <a:solidFill>
              <a:schemeClr val="tx1"/>
            </a:solidFill>
            <a:effectLst/>
            <a:latin typeface="Arial" charset="0"/>
          </a:defRPr>
        </a:defPPr>
      </a:lstStyle>
    </a:lnDef>
  </a:objectDefaults>
  <a:extraClrSchemeLst>
    <a:extraClrScheme>
      <a:clrScheme name="SKAT_Powerpoint_master 1">
        <a:dk1>
          <a:srgbClr val="4C4C4C"/>
        </a:dk1>
        <a:lt1>
          <a:srgbClr val="FFFFFF"/>
        </a:lt1>
        <a:dk2>
          <a:srgbClr val="000000"/>
        </a:dk2>
        <a:lt2>
          <a:srgbClr val="999999"/>
        </a:lt2>
        <a:accent1>
          <a:srgbClr val="FFC61E"/>
        </a:accent1>
        <a:accent2>
          <a:srgbClr val="FFDD78"/>
        </a:accent2>
        <a:accent3>
          <a:srgbClr val="FFFFFF"/>
        </a:accent3>
        <a:accent4>
          <a:srgbClr val="404040"/>
        </a:accent4>
        <a:accent5>
          <a:srgbClr val="FFDFAB"/>
        </a:accent5>
        <a:accent6>
          <a:srgbClr val="E7C86C"/>
        </a:accent6>
        <a:hlink>
          <a:srgbClr val="FFEEBB"/>
        </a:hlink>
        <a:folHlink>
          <a:srgbClr val="E6E6E6"/>
        </a:folHlink>
      </a:clrScheme>
      <a:clrMap bg1="lt1" tx1="dk1" bg2="lt2" tx2="dk2" accent1="accent1" accent2="accent2" accent3="accent3" accent4="accent4" accent5="accent5" accent6="accent6" hlink="hlink" folHlink="folHlink"/>
    </a:extraClrScheme>
    <a:extraClrScheme>
      <a:clrScheme name="SKAT_Powerpoint_master 2">
        <a:dk1>
          <a:srgbClr val="4C4C4C"/>
        </a:dk1>
        <a:lt1>
          <a:srgbClr val="FFFFFF"/>
        </a:lt1>
        <a:dk2>
          <a:srgbClr val="000000"/>
        </a:dk2>
        <a:lt2>
          <a:srgbClr val="999999"/>
        </a:lt2>
        <a:accent1>
          <a:srgbClr val="3F6075"/>
        </a:accent1>
        <a:accent2>
          <a:srgbClr val="6C96B0"/>
        </a:accent2>
        <a:accent3>
          <a:srgbClr val="FFFFFF"/>
        </a:accent3>
        <a:accent4>
          <a:srgbClr val="404040"/>
        </a:accent4>
        <a:accent5>
          <a:srgbClr val="AFB6BD"/>
        </a:accent5>
        <a:accent6>
          <a:srgbClr val="61879F"/>
        </a:accent6>
        <a:hlink>
          <a:srgbClr val="B0C6D4"/>
        </a:hlink>
        <a:folHlink>
          <a:srgbClr val="EBF1F5"/>
        </a:folHlink>
      </a:clrScheme>
      <a:clrMap bg1="lt1" tx1="dk1" bg2="lt2" tx2="dk2" accent1="accent1" accent2="accent2" accent3="accent3" accent4="accent4" accent5="accent5" accent6="accent6" hlink="hlink" folHlink="folHlink"/>
    </a:extraClrScheme>
    <a:extraClrScheme>
      <a:clrScheme name="SKAT_Powerpoint_master 3">
        <a:dk1>
          <a:srgbClr val="4C4C4C"/>
        </a:dk1>
        <a:lt1>
          <a:srgbClr val="FFFFFF"/>
        </a:lt1>
        <a:dk2>
          <a:srgbClr val="000000"/>
        </a:dk2>
        <a:lt2>
          <a:srgbClr val="999999"/>
        </a:lt2>
        <a:accent1>
          <a:srgbClr val="005BBF"/>
        </a:accent1>
        <a:accent2>
          <a:srgbClr val="439DFF"/>
        </a:accent2>
        <a:accent3>
          <a:srgbClr val="FFFFFF"/>
        </a:accent3>
        <a:accent4>
          <a:srgbClr val="404040"/>
        </a:accent4>
        <a:accent5>
          <a:srgbClr val="AAB5DC"/>
        </a:accent5>
        <a:accent6>
          <a:srgbClr val="3C8EE7"/>
        </a:accent6>
        <a:hlink>
          <a:srgbClr val="9BCBFF"/>
        </a:hlink>
        <a:folHlink>
          <a:srgbClr val="EFF7FF"/>
        </a:folHlink>
      </a:clrScheme>
      <a:clrMap bg1="lt1" tx1="dk1" bg2="lt2" tx2="dk2" accent1="accent1" accent2="accent2" accent3="accent3" accent4="accent4" accent5="accent5" accent6="accent6" hlink="hlink" folHlink="folHlink"/>
    </a:extraClrScheme>
    <a:extraClrScheme>
      <a:clrScheme name="SKAT_Powerpoint_master 4">
        <a:dk1>
          <a:srgbClr val="4C4C4C"/>
        </a:dk1>
        <a:lt1>
          <a:srgbClr val="FFFFFF"/>
        </a:lt1>
        <a:dk2>
          <a:srgbClr val="000000"/>
        </a:dk2>
        <a:lt2>
          <a:srgbClr val="999999"/>
        </a:lt2>
        <a:accent1>
          <a:srgbClr val="00A5D1"/>
        </a:accent1>
        <a:accent2>
          <a:srgbClr val="71E1FF"/>
        </a:accent2>
        <a:accent3>
          <a:srgbClr val="FFFFFF"/>
        </a:accent3>
        <a:accent4>
          <a:srgbClr val="404040"/>
        </a:accent4>
        <a:accent5>
          <a:srgbClr val="AACFE5"/>
        </a:accent5>
        <a:accent6>
          <a:srgbClr val="66CCE7"/>
        </a:accent6>
        <a:hlink>
          <a:srgbClr val="9FEAFF"/>
        </a:hlink>
        <a:folHlink>
          <a:srgbClr val="EBFBFF"/>
        </a:folHlink>
      </a:clrScheme>
      <a:clrMap bg1="lt1" tx1="dk1" bg2="lt2" tx2="dk2" accent1="accent1" accent2="accent2" accent3="accent3" accent4="accent4" accent5="accent5" accent6="accent6" hlink="hlink" folHlink="folHlink"/>
    </a:extraClrScheme>
    <a:extraClrScheme>
      <a:clrScheme name="SKAT_Powerpoint_master 5">
        <a:dk1>
          <a:srgbClr val="4C4C4C"/>
        </a:dk1>
        <a:lt1>
          <a:srgbClr val="FFFFFF"/>
        </a:lt1>
        <a:dk2>
          <a:srgbClr val="000000"/>
        </a:dk2>
        <a:lt2>
          <a:srgbClr val="999999"/>
        </a:lt2>
        <a:accent1>
          <a:srgbClr val="72166B"/>
        </a:accent1>
        <a:accent2>
          <a:srgbClr val="CE28C2"/>
        </a:accent2>
        <a:accent3>
          <a:srgbClr val="FFFFFF"/>
        </a:accent3>
        <a:accent4>
          <a:srgbClr val="404040"/>
        </a:accent4>
        <a:accent5>
          <a:srgbClr val="BCABBA"/>
        </a:accent5>
        <a:accent6>
          <a:srgbClr val="BA23B0"/>
        </a:accent6>
        <a:hlink>
          <a:srgbClr val="E575DD"/>
        </a:hlink>
        <a:folHlink>
          <a:srgbClr val="FBEBFA"/>
        </a:folHlink>
      </a:clrScheme>
      <a:clrMap bg1="lt1" tx1="dk1" bg2="lt2" tx2="dk2" accent1="accent1" accent2="accent2" accent3="accent3" accent4="accent4" accent5="accent5" accent6="accent6" hlink="hlink" folHlink="folHlink"/>
    </a:extraClrScheme>
    <a:extraClrScheme>
      <a:clrScheme name="SKAT_Powerpoint_master 6">
        <a:dk1>
          <a:srgbClr val="4C4C4C"/>
        </a:dk1>
        <a:lt1>
          <a:srgbClr val="FFFFFF"/>
        </a:lt1>
        <a:dk2>
          <a:srgbClr val="000000"/>
        </a:dk2>
        <a:lt2>
          <a:srgbClr val="999999"/>
        </a:lt2>
        <a:accent1>
          <a:srgbClr val="CC00A0"/>
        </a:accent1>
        <a:accent2>
          <a:srgbClr val="FF47D8"/>
        </a:accent2>
        <a:accent3>
          <a:srgbClr val="FFFFFF"/>
        </a:accent3>
        <a:accent4>
          <a:srgbClr val="404040"/>
        </a:accent4>
        <a:accent5>
          <a:srgbClr val="E2AACD"/>
        </a:accent5>
        <a:accent6>
          <a:srgbClr val="E73FC4"/>
        </a:accent6>
        <a:hlink>
          <a:srgbClr val="FFA3EB"/>
        </a:hlink>
        <a:folHlink>
          <a:srgbClr val="FFEBFB"/>
        </a:folHlink>
      </a:clrScheme>
      <a:clrMap bg1="lt1" tx1="dk1" bg2="lt2" tx2="dk2" accent1="accent1" accent2="accent2" accent3="accent3" accent4="accent4" accent5="accent5" accent6="accent6" hlink="hlink" folHlink="folHlink"/>
    </a:extraClrScheme>
    <a:extraClrScheme>
      <a:clrScheme name="SKAT_Powerpoint_master 7">
        <a:dk1>
          <a:srgbClr val="4C4C4C"/>
        </a:dk1>
        <a:lt1>
          <a:srgbClr val="FFFFFF"/>
        </a:lt1>
        <a:dk2>
          <a:srgbClr val="000000"/>
        </a:dk2>
        <a:lt2>
          <a:srgbClr val="999999"/>
        </a:lt2>
        <a:accent1>
          <a:srgbClr val="009987"/>
        </a:accent1>
        <a:accent2>
          <a:srgbClr val="00F6D9"/>
        </a:accent2>
        <a:accent3>
          <a:srgbClr val="FFFFFF"/>
        </a:accent3>
        <a:accent4>
          <a:srgbClr val="404040"/>
        </a:accent4>
        <a:accent5>
          <a:srgbClr val="AACAC3"/>
        </a:accent5>
        <a:accent6>
          <a:srgbClr val="00DFC4"/>
        </a:accent6>
        <a:hlink>
          <a:srgbClr val="A3FFF4"/>
        </a:hlink>
        <a:folHlink>
          <a:srgbClr val="E7FFFC"/>
        </a:folHlink>
      </a:clrScheme>
      <a:clrMap bg1="lt1" tx1="dk1" bg2="lt2" tx2="dk2" accent1="accent1" accent2="accent2" accent3="accent3" accent4="accent4" accent5="accent5" accent6="accent6" hlink="hlink" folHlink="folHlink"/>
    </a:extraClrScheme>
    <a:extraClrScheme>
      <a:clrScheme name="SKAT_Powerpoint_master 8">
        <a:dk1>
          <a:srgbClr val="4C4C4C"/>
        </a:dk1>
        <a:lt1>
          <a:srgbClr val="FFFFFF"/>
        </a:lt1>
        <a:dk2>
          <a:srgbClr val="000000"/>
        </a:dk2>
        <a:lt2>
          <a:srgbClr val="999999"/>
        </a:lt2>
        <a:accent1>
          <a:srgbClr val="FFC61E"/>
        </a:accent1>
        <a:accent2>
          <a:srgbClr val="FFDD78"/>
        </a:accent2>
        <a:accent3>
          <a:srgbClr val="FFFFFF"/>
        </a:accent3>
        <a:accent4>
          <a:srgbClr val="404040"/>
        </a:accent4>
        <a:accent5>
          <a:srgbClr val="FFDFAB"/>
        </a:accent5>
        <a:accent6>
          <a:srgbClr val="E7C86C"/>
        </a:accent6>
        <a:hlink>
          <a:srgbClr val="D69E00"/>
        </a:hlink>
        <a:folHlink>
          <a:srgbClr val="E6E6E6"/>
        </a:folHlink>
      </a:clrScheme>
      <a:clrMap bg1="lt1" tx1="dk1" bg2="lt2" tx2="dk2" accent1="accent1" accent2="accent2" accent3="accent3" accent4="accent4" accent5="accent5" accent6="accent6" hlink="hlink" folHlink="folHlink"/>
    </a:extraClrScheme>
    <a:extraClrScheme>
      <a:clrScheme name="SKAT_Powerpoint_master 9">
        <a:dk1>
          <a:srgbClr val="4C4C4C"/>
        </a:dk1>
        <a:lt1>
          <a:srgbClr val="FFFFFF"/>
        </a:lt1>
        <a:dk2>
          <a:srgbClr val="000000"/>
        </a:dk2>
        <a:lt2>
          <a:srgbClr val="999999"/>
        </a:lt2>
        <a:accent1>
          <a:srgbClr val="FFC61E"/>
        </a:accent1>
        <a:accent2>
          <a:srgbClr val="FFDD78"/>
        </a:accent2>
        <a:accent3>
          <a:srgbClr val="FFFFFF"/>
        </a:accent3>
        <a:accent4>
          <a:srgbClr val="404040"/>
        </a:accent4>
        <a:accent5>
          <a:srgbClr val="FFDFAB"/>
        </a:accent5>
        <a:accent6>
          <a:srgbClr val="E7C86C"/>
        </a:accent6>
        <a:hlink>
          <a:srgbClr val="D69E00"/>
        </a:hlink>
        <a:folHlink>
          <a:srgbClr val="FAF144"/>
        </a:folHlink>
      </a:clrScheme>
      <a:clrMap bg1="lt1" tx1="dk1" bg2="lt2" tx2="dk2" accent1="accent1" accent2="accent2" accent3="accent3" accent4="accent4" accent5="accent5" accent6="accent6" hlink="hlink" folHlink="folHlink"/>
    </a:extraClrScheme>
    <a:extraClrScheme>
      <a:clrScheme name="SKAT_Powerpoint_master 10">
        <a:dk1>
          <a:srgbClr val="4C4C4C"/>
        </a:dk1>
        <a:lt1>
          <a:srgbClr val="FFFFFF"/>
        </a:lt1>
        <a:dk2>
          <a:srgbClr val="000000"/>
        </a:dk2>
        <a:lt2>
          <a:srgbClr val="999999"/>
        </a:lt2>
        <a:accent1>
          <a:srgbClr val="FFC61E"/>
        </a:accent1>
        <a:accent2>
          <a:srgbClr val="FFDD78"/>
        </a:accent2>
        <a:accent3>
          <a:srgbClr val="FFFFFF"/>
        </a:accent3>
        <a:accent4>
          <a:srgbClr val="404040"/>
        </a:accent4>
        <a:accent5>
          <a:srgbClr val="FFDFAB"/>
        </a:accent5>
        <a:accent6>
          <a:srgbClr val="E7C86C"/>
        </a:accent6>
        <a:hlink>
          <a:srgbClr val="D69E00"/>
        </a:hlink>
        <a:folHlink>
          <a:srgbClr val="D1C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21505A8C452C943BA1697A4E87F54D7" ma:contentTypeVersion="0" ma:contentTypeDescription="Opret et nyt dokument." ma:contentTypeScope="" ma:versionID="a525c98bcb2085f1d4c5cbcbae6ed718">
  <xsd:schema xmlns:xsd="http://www.w3.org/2001/XMLSchema" xmlns:xs="http://www.w3.org/2001/XMLSchema" xmlns:p="http://schemas.microsoft.com/office/2006/metadata/properties" xmlns:ns2="395286d8-4ec1-47ea-8216-7fef5b767058" targetNamespace="http://schemas.microsoft.com/office/2006/metadata/properties" ma:root="true" ma:fieldsID="1b6da12f3e72425d92b696aa816a5118" ns2:_="">
    <xsd:import namespace="395286d8-4ec1-47ea-8216-7fef5b76705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286d8-4ec1-47ea-8216-7fef5b767058" elementFormDefault="qualified">
    <xsd:import namespace="http://schemas.microsoft.com/office/2006/documentManagement/types"/>
    <xsd:import namespace="http://schemas.microsoft.com/office/infopath/2007/PartnerControls"/>
    <xsd:element name="_dlc_DocId" ma:index="8" nillable="true" ma:displayName="Værdi for dokument-id" ma:description="Værdien af det dokument-id, der er tildelt dette element." ma:internalName="_dlc_DocId" ma:readOnly="true">
      <xsd:simpleType>
        <xsd:restriction base="dms:Text"/>
      </xsd:simpleType>
    </xsd:element>
    <xsd:element name="_dlc_DocIdUrl" ma:index="9"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Vedvarende id" ma:description="Behold id ved tilføjelse."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395286d8-4ec1-47ea-8216-7fef5b767058">YHWA6VRJYHFK-3689-69</_dlc_DocId>
    <_dlc_DocIdUrl xmlns="395286d8-4ec1-47ea-8216-7fef5b767058">
      <Url>http://skatshp.ccta.dk/1000/5000/5012/Synlighed i små virksomheder/_layouts/DocIdRedir.aspx?ID=YHWA6VRJYHFK-3689-69</Url>
      <Description>YHWA6VRJYHFK-3689-69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7B8C27-2359-4776-84B9-63BF23AD75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5286d8-4ec1-47ea-8216-7fef5b7670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4DB2FE-B951-4AD4-9EA7-8353B38EB6DE}">
  <ds:schemaRefs>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395286d8-4ec1-47ea-8216-7fef5b767058"/>
    <ds:schemaRef ds:uri="http://www.w3.org/XML/1998/namespace"/>
  </ds:schemaRefs>
</ds:datastoreItem>
</file>

<file path=customXml/itemProps3.xml><?xml version="1.0" encoding="utf-8"?>
<ds:datastoreItem xmlns:ds="http://schemas.openxmlformats.org/officeDocument/2006/customXml" ds:itemID="{C4EA4981-2251-499D-BD11-CFED72D2FD48}">
  <ds:schemaRefs>
    <ds:schemaRef ds:uri="http://schemas.microsoft.com/sharepoint/events"/>
  </ds:schemaRefs>
</ds:datastoreItem>
</file>

<file path=customXml/itemProps4.xml><?xml version="1.0" encoding="utf-8"?>
<ds:datastoreItem xmlns:ds="http://schemas.openxmlformats.org/officeDocument/2006/customXml" ds:itemID="{6C253DCC-E2E1-4B5A-B65B-19CD876447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3634</TotalTime>
  <Words>1386</Words>
  <Application>Microsoft Macintosh PowerPoint</Application>
  <PresentationFormat>Skærmshow (4:3)</PresentationFormat>
  <Paragraphs>265</Paragraphs>
  <Slides>11</Slides>
  <Notes>11</Notes>
  <HiddenSlides>0</HiddenSlides>
  <MMClips>0</MMClips>
  <ScaleCrop>false</ScaleCrop>
  <HeadingPairs>
    <vt:vector size="4" baseType="variant">
      <vt:variant>
        <vt:lpstr>Tema</vt:lpstr>
      </vt:variant>
      <vt:variant>
        <vt:i4>1</vt:i4>
      </vt:variant>
      <vt:variant>
        <vt:lpstr>Diastitler</vt:lpstr>
      </vt:variant>
      <vt:variant>
        <vt:i4>11</vt:i4>
      </vt:variant>
    </vt:vector>
  </HeadingPairs>
  <TitlesOfParts>
    <vt:vector size="12" baseType="lpstr">
      <vt:lpstr>SKAT_Powerpoint_master</vt:lpstr>
      <vt:lpstr>Tax in Denmark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 How is the tax revenue distributed? </vt:lpstr>
      <vt:lpstr>PowerPoint-præsentation</vt:lpstr>
    </vt:vector>
  </TitlesOfParts>
  <Company>ToldSkat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SKAT Powerpoint master</dc:title>
  <dc:creator>w08323</dc:creator>
  <cp:lastModifiedBy>admin</cp:lastModifiedBy>
  <cp:revision>190</cp:revision>
  <cp:lastPrinted>2014-10-18T13:20:05Z</cp:lastPrinted>
  <dcterms:created xsi:type="dcterms:W3CDTF">2005-09-21T10:53:17Z</dcterms:created>
  <dcterms:modified xsi:type="dcterms:W3CDTF">2014-10-23T19:41:31Z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0x010100921505A8C452C943BA1697A4E87F54D7</vt:lpwstr>
  </property>
  <property fmtid="{D5CDD505-2E9C-101B-9397-08002B2CF9AE}" pid="3" name="_dlc_DocIdItemGuid">
    <vt:lpwstr>67ac6c79-0ef5-404d-aa4b-eafa04746706</vt:lpwstr>
  </property>
</Properties>
</file>